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notesSlides/notesSlide30.xml" ContentType="application/vnd.openxmlformats-officedocument.presentationml.notesSlide+xml"/>
  <Override PartName="/ppt/diagrams/colors2.xml" ContentType="application/vnd.openxmlformats-officedocument.drawingml.diagramColors+xml"/>
  <Override PartName="/ppt/slideLayouts/slideLayout20.xml" ContentType="application/vnd.openxmlformats-officedocument.presentationml.slideLayout+xml"/>
  <Override PartName="/ppt/slideLayouts/slideLayout17.xml" ContentType="application/vnd.openxmlformats-officedocument.presentationml.slideLayout+xml"/>
  <Override PartName="/ppt/notesSlides/notesSlide13.xml" ContentType="application/vnd.openxmlformats-officedocument.presentationml.notesSlide+xml"/>
  <Default Extension="wmf" ContentType="image/x-wmf"/>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diagrams/layout1.xml" ContentType="application/vnd.openxmlformats-officedocument.drawingml.diagramLayout+xml"/>
  <Override PartName="/ppt/notesSlides/notesSlide17.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quickStyle1.xml" ContentType="application/vnd.openxmlformats-officedocument.drawingml.diagramStyl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notesSlides/notesSlide8.xml" ContentType="application/vnd.openxmlformats-officedocument.presentationml.notesSlide+xml"/>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slideLayouts/slideLayout21.xml" ContentType="application/vnd.openxmlformats-officedocument.presentationml.slideLayout+xml"/>
  <Override PartName="/ppt/slideLayouts/slideLayout18.xml" ContentType="application/vnd.openxmlformats-officedocument.presentationml.slideLayout+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handoutMasters/handoutMaster1.xml" ContentType="application/vnd.openxmlformats-officedocument.presentationml.handoutMaster+xml"/>
  <Override PartName="/ppt/slideLayouts/slideLayout11.xml" ContentType="application/vnd.openxmlformats-officedocument.presentationml.slideLayout+xml"/>
  <Override PartName="/ppt/diagrams/layout2.xml" ContentType="application/vnd.openxmlformats-officedocument.drawingml.diagramLayout+xml"/>
  <Override PartName="/ppt/notesSlides/notesSlide18.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diagrams/quickStyle2.xml" ContentType="application/vnd.openxmlformats-officedocument.drawingml.diagramStyle+xml"/>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9.xml" ContentType="application/vnd.openxmlformats-officedocument.presentationml.notesSlide+xml"/>
  <Override PartName="/ppt/slideLayouts/slideLayout15.xml" ContentType="application/vnd.openxmlformats-officedocument.presentationml.slideLayout+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slideLayouts/slideLayout22.xml" ContentType="application/vnd.openxmlformats-officedocument.presentationml.slideLayout+xml"/>
  <Override PartName="/ppt/slideLayouts/slideLayout19.xml" ContentType="application/vnd.openxmlformats-officedocument.presentationml.slideLayout+xml"/>
  <Override PartName="/ppt/diagrams/drawing1.xml" ContentType="application/vnd.ms-office.drawingml.diagramDrawing+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diagrams/colors1.xml" ContentType="application/vnd.openxmlformats-officedocument.drawingml.diagramColors+xml"/>
  <Override PartName="/ppt/slides/slide51.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viewProps.xml" ContentType="application/vnd.openxmlformats-officedocument.presentationml.viewProps+xml"/>
  <Override PartName="/ppt/slides/slide32.xml" ContentType="application/vnd.openxmlformats-officedocument.presentationml.slide+xml"/>
  <Override PartName="/ppt/slideLayouts/slideLayout16.xml" ContentType="application/vnd.openxmlformats-officedocument.presentationml.slideLayout+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slideLayouts/slideLayout23.xml" ContentType="application/vnd.openxmlformats-officedocument.presentationml.slideLayout+xml"/>
  <Override PartName="/ppt/diagrams/drawing2.xml" ContentType="application/vnd.ms-office.drawingml.diagramDrawing+xml"/>
  <Override PartName="/ppt/notesSlides/notesSlide16.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notesSlides/notesSlide21.xml" ContentType="application/vnd.openxmlformats-officedocument.presentationml.notesSlide+xml"/>
  <Override PartName="/ppt/slides/slide6.xml" ContentType="application/vnd.openxmlformats-officedocument.presentationml.slide+xml"/>
  <Override PartName="/ppt/slideMasters/slideMaster2.xml" ContentType="application/vnd.openxmlformats-officedocument.presentationml.slideMaster+xml"/>
  <Override PartName="/ppt/slideLayouts/slideLayout4.xml" ContentType="application/vnd.openxmlformats-officedocument.presentationml.slideLayout+xml"/>
  <Override PartName="/ppt/slides/slide26.xml" ContentType="application/vnd.openxmlformats-officedocument.presentationml.slide+xml"/>
  <Override PartName="/ppt/slides/slide45.xml" ContentType="application/vnd.openxmlformats-officedocument.presentationml.slide+xml"/>
  <Override PartName="/ppt/theme/theme4.xml" ContentType="application/vnd.openxmlformats-officedocument.theme+xml"/>
  <Override PartName="/ppt/slides/slide10.xml" ContentType="application/vnd.openxmlformats-officedocument.presentationml.slide+xml"/>
  <Override PartName="/ppt/slideLayouts/slideLayout13.xml" ContentType="application/vnd.openxmlformats-officedocument.presentationml.slideLayout+xml"/>
  <Override PartName="/docProps/custom.xml" ContentType="application/vnd.openxmlformats-officedocument.custom-properties+xml"/>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r:id="rId1"/>
    <p:sldMasterId r:id="rId2"/>
  </p:sldMasterIdLst>
  <p:notesMasterIdLst>
    <p:notesMasterId r:id="rId60"/>
  </p:notesMasterIdLst>
  <p:handoutMasterIdLst>
    <p:handoutMasterId r:id="rId61"/>
  </p:handoutMasterIdLst>
  <p:sldIdLst>
    <p:sldId id="391" r:id="rId3"/>
    <p:sldId id="357" r:id="rId4"/>
    <p:sldId id="394" r:id="rId5"/>
    <p:sldId id="290" r:id="rId6"/>
    <p:sldId id="296" r:id="rId7"/>
    <p:sldId id="340" r:id="rId8"/>
    <p:sldId id="341" r:id="rId9"/>
    <p:sldId id="295" r:id="rId10"/>
    <p:sldId id="297" r:id="rId11"/>
    <p:sldId id="298" r:id="rId12"/>
    <p:sldId id="342" r:id="rId13"/>
    <p:sldId id="343" r:id="rId14"/>
    <p:sldId id="344" r:id="rId15"/>
    <p:sldId id="346" r:id="rId16"/>
    <p:sldId id="347" r:id="rId17"/>
    <p:sldId id="348" r:id="rId18"/>
    <p:sldId id="349" r:id="rId19"/>
    <p:sldId id="350" r:id="rId20"/>
    <p:sldId id="351" r:id="rId21"/>
    <p:sldId id="352" r:id="rId22"/>
    <p:sldId id="353" r:id="rId23"/>
    <p:sldId id="354" r:id="rId24"/>
    <p:sldId id="355" r:id="rId25"/>
    <p:sldId id="356" r:id="rId26"/>
    <p:sldId id="395" r:id="rId27"/>
    <p:sldId id="393" r:id="rId28"/>
    <p:sldId id="359" r:id="rId29"/>
    <p:sldId id="361" r:id="rId30"/>
    <p:sldId id="362" r:id="rId31"/>
    <p:sldId id="363" r:id="rId32"/>
    <p:sldId id="364" r:id="rId33"/>
    <p:sldId id="365" r:id="rId34"/>
    <p:sldId id="366" r:id="rId35"/>
    <p:sldId id="367" r:id="rId36"/>
    <p:sldId id="368" r:id="rId37"/>
    <p:sldId id="369" r:id="rId38"/>
    <p:sldId id="370" r:id="rId39"/>
    <p:sldId id="371" r:id="rId40"/>
    <p:sldId id="372" r:id="rId41"/>
    <p:sldId id="373" r:id="rId42"/>
    <p:sldId id="374" r:id="rId43"/>
    <p:sldId id="375" r:id="rId44"/>
    <p:sldId id="376" r:id="rId45"/>
    <p:sldId id="377" r:id="rId46"/>
    <p:sldId id="378" r:id="rId47"/>
    <p:sldId id="379" r:id="rId48"/>
    <p:sldId id="380" r:id="rId49"/>
    <p:sldId id="381" r:id="rId50"/>
    <p:sldId id="382" r:id="rId51"/>
    <p:sldId id="383" r:id="rId52"/>
    <p:sldId id="384" r:id="rId53"/>
    <p:sldId id="385" r:id="rId54"/>
    <p:sldId id="386" r:id="rId55"/>
    <p:sldId id="387" r:id="rId56"/>
    <p:sldId id="388" r:id="rId57"/>
    <p:sldId id="389" r:id="rId58"/>
    <p:sldId id="390" r:id="rId59"/>
  </p:sldIdLst>
  <p:sldSz cx="9144000" cy="6858000" type="screen4x3"/>
  <p:notesSz cx="6858000" cy="9144000"/>
  <p:defaultTextStyle>
    <a:defPPr>
      <a:defRPr lang="nl-N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15:guide id="1" orient="horz" pos="3045"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CC00CC"/>
    <a:srgbClr val="333399"/>
    <a:srgbClr val="66FF33"/>
    <a:srgbClr val="FF0000"/>
    <a:srgbClr val="800000"/>
    <a:srgbClr val="CC0066"/>
    <a:srgbClr val="FFFF66"/>
    <a:srgbClr val="FF5050"/>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40" autoAdjust="0"/>
    <p:restoredTop sz="82935" autoAdjust="0"/>
  </p:normalViewPr>
  <p:slideViewPr>
    <p:cSldViewPr snapToGrid="0" showGuides="1">
      <p:cViewPr>
        <p:scale>
          <a:sx n="60" d="100"/>
          <a:sy n="60" d="100"/>
        </p:scale>
        <p:origin x="-1592" y="-752"/>
      </p:cViewPr>
      <p:guideLst>
        <p:guide orient="horz" pos="3045"/>
        <p:guide pos="2880"/>
      </p:guideLst>
    </p:cSldViewPr>
  </p:slideViewPr>
  <p:notesTextViewPr>
    <p:cViewPr>
      <p:scale>
        <a:sx n="100" d="100"/>
        <a:sy n="100" d="100"/>
      </p:scale>
      <p:origin x="0" y="0"/>
    </p:cViewPr>
  </p:notesTextViewPr>
  <p:sorterViewPr>
    <p:cViewPr>
      <p:scale>
        <a:sx n="66" d="100"/>
        <a:sy n="66" d="100"/>
      </p:scale>
      <p:origin x="0" y="147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interSettings" Target="printerSettings/printerSettings1.bin"/><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E3D14A-6269-44FE-B484-25A378D672D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9DB5E64-0937-444A-8897-F24ED83B468C}">
      <dgm:prSet custT="1"/>
      <dgm:spPr/>
      <dgm:t>
        <a:bodyPr/>
        <a:lstStyle/>
        <a:p>
          <a:pPr rtl="0"/>
          <a:r>
            <a:rPr lang="nl-BE" sz="2400" u="none" dirty="0" smtClean="0"/>
            <a:t>Single locus coalescent-based </a:t>
          </a:r>
          <a:r>
            <a:rPr lang="nl-BE" sz="2400" dirty="0" smtClean="0"/>
            <a:t>approach</a:t>
          </a:r>
          <a:endParaRPr lang="nl-BE" sz="2400" dirty="0"/>
        </a:p>
      </dgm:t>
    </dgm:pt>
    <dgm:pt modelId="{C5E9190C-1D11-4DEC-9644-C3A022A9B2B7}" type="parTrans" cxnId="{950CB036-EAA4-48CC-9B43-479835F2E657}">
      <dgm:prSet/>
      <dgm:spPr/>
      <dgm:t>
        <a:bodyPr/>
        <a:lstStyle/>
        <a:p>
          <a:endParaRPr lang="en-US"/>
        </a:p>
      </dgm:t>
    </dgm:pt>
    <dgm:pt modelId="{B6FC8EF0-6687-41FE-AEE4-985763640D0D}" type="sibTrans" cxnId="{950CB036-EAA4-48CC-9B43-479835F2E657}">
      <dgm:prSet/>
      <dgm:spPr/>
      <dgm:t>
        <a:bodyPr/>
        <a:lstStyle/>
        <a:p>
          <a:endParaRPr lang="en-US"/>
        </a:p>
      </dgm:t>
    </dgm:pt>
    <dgm:pt modelId="{C52108B4-83F3-463C-A87D-550703E50782}">
      <dgm:prSet custT="1"/>
      <dgm:spPr/>
      <dgm:t>
        <a:bodyPr/>
        <a:lstStyle/>
        <a:p>
          <a:pPr rtl="0"/>
          <a:endParaRPr lang="nl-BE" sz="2000" dirty="0"/>
        </a:p>
      </dgm:t>
    </dgm:pt>
    <dgm:pt modelId="{6CF77186-592F-4348-A73C-A929445F48A8}" type="parTrans" cxnId="{E8E0209D-B818-4AB4-AB8F-C01B4626380C}">
      <dgm:prSet/>
      <dgm:spPr/>
      <dgm:t>
        <a:bodyPr/>
        <a:lstStyle/>
        <a:p>
          <a:endParaRPr lang="en-US"/>
        </a:p>
      </dgm:t>
    </dgm:pt>
    <dgm:pt modelId="{C6FF6390-4D56-4A48-9945-424DEDEA9B52}" type="sibTrans" cxnId="{E8E0209D-B818-4AB4-AB8F-C01B4626380C}">
      <dgm:prSet/>
      <dgm:spPr/>
      <dgm:t>
        <a:bodyPr/>
        <a:lstStyle/>
        <a:p>
          <a:endParaRPr lang="en-US"/>
        </a:p>
      </dgm:t>
    </dgm:pt>
    <dgm:pt modelId="{D4522F2C-DCDB-44A9-8909-DEF4652B7C56}">
      <dgm:prSet custT="1"/>
      <dgm:spPr/>
      <dgm:t>
        <a:bodyPr/>
        <a:lstStyle/>
        <a:p>
          <a:pPr rtl="0"/>
          <a:r>
            <a:rPr lang="en-US" sz="2000" b="0" dirty="0" smtClean="0">
              <a:solidFill>
                <a:schemeClr val="tx1"/>
              </a:solidFill>
            </a:rPr>
            <a:t>General Mixed Yule Coalescent </a:t>
          </a:r>
          <a:r>
            <a:rPr lang="nl-BE" sz="2000" b="0" dirty="0" smtClean="0">
              <a:solidFill>
                <a:schemeClr val="tx1"/>
              </a:solidFill>
            </a:rPr>
            <a:t>(GMYC) modeling</a:t>
          </a:r>
          <a:endParaRPr lang="nl-BE" sz="2000" b="0" dirty="0">
            <a:solidFill>
              <a:schemeClr val="tx1"/>
            </a:solidFill>
          </a:endParaRPr>
        </a:p>
      </dgm:t>
    </dgm:pt>
    <dgm:pt modelId="{0F3625B2-0A76-4F1D-AE88-41D143EB1848}" type="parTrans" cxnId="{8E8A1C82-3C52-4FA6-B052-2A16FAD0FA6B}">
      <dgm:prSet/>
      <dgm:spPr/>
      <dgm:t>
        <a:bodyPr/>
        <a:lstStyle/>
        <a:p>
          <a:endParaRPr lang="en-US"/>
        </a:p>
      </dgm:t>
    </dgm:pt>
    <dgm:pt modelId="{A6C0B9E9-07E8-4D76-A932-BDB64C8A33CC}" type="sibTrans" cxnId="{8E8A1C82-3C52-4FA6-B052-2A16FAD0FA6B}">
      <dgm:prSet/>
      <dgm:spPr/>
      <dgm:t>
        <a:bodyPr/>
        <a:lstStyle/>
        <a:p>
          <a:endParaRPr lang="en-US"/>
        </a:p>
      </dgm:t>
    </dgm:pt>
    <dgm:pt modelId="{0032F211-CBCB-465B-8A93-579AA4C3E1DF}">
      <dgm:prSet custT="1"/>
      <dgm:spPr/>
      <dgm:t>
        <a:bodyPr/>
        <a:lstStyle/>
        <a:p>
          <a:pPr rtl="0"/>
          <a:r>
            <a:rPr lang="nl-BE" sz="2400" u="none" dirty="0" smtClean="0"/>
            <a:t>Multi locus coalescent-based </a:t>
          </a:r>
          <a:r>
            <a:rPr lang="nl-BE" sz="2400" dirty="0" smtClean="0"/>
            <a:t>approach</a:t>
          </a:r>
          <a:endParaRPr lang="nl-BE" sz="2400" dirty="0"/>
        </a:p>
      </dgm:t>
    </dgm:pt>
    <dgm:pt modelId="{700DD7D0-EDC6-43EB-8DAB-0AFE02BB98EB}" type="parTrans" cxnId="{0CBA18B7-3AD6-42C6-A63E-5DCED7571345}">
      <dgm:prSet/>
      <dgm:spPr/>
      <dgm:t>
        <a:bodyPr/>
        <a:lstStyle/>
        <a:p>
          <a:endParaRPr lang="en-US"/>
        </a:p>
      </dgm:t>
    </dgm:pt>
    <dgm:pt modelId="{422F1C0F-415F-4085-8212-90ED9DCF1D16}" type="sibTrans" cxnId="{0CBA18B7-3AD6-42C6-A63E-5DCED7571345}">
      <dgm:prSet/>
      <dgm:spPr/>
      <dgm:t>
        <a:bodyPr/>
        <a:lstStyle/>
        <a:p>
          <a:endParaRPr lang="en-US"/>
        </a:p>
      </dgm:t>
    </dgm:pt>
    <dgm:pt modelId="{315EE854-E3B7-4F79-B4CD-095E8751910C}">
      <dgm:prSet custT="1"/>
      <dgm:spPr/>
      <dgm:t>
        <a:bodyPr/>
        <a:lstStyle/>
        <a:p>
          <a:pPr rtl="0"/>
          <a:endParaRPr lang="nl-BE" sz="2000" dirty="0"/>
        </a:p>
      </dgm:t>
    </dgm:pt>
    <dgm:pt modelId="{37668159-8659-4262-BDEF-8DFD3C1EBD1F}" type="parTrans" cxnId="{02F1DA51-BFD3-4535-9AD9-26B78967881D}">
      <dgm:prSet/>
      <dgm:spPr/>
      <dgm:t>
        <a:bodyPr/>
        <a:lstStyle/>
        <a:p>
          <a:endParaRPr lang="en-US"/>
        </a:p>
      </dgm:t>
    </dgm:pt>
    <dgm:pt modelId="{6C698D91-1342-4FAA-8F2B-7EB2E6ADB9BD}" type="sibTrans" cxnId="{02F1DA51-BFD3-4535-9AD9-26B78967881D}">
      <dgm:prSet/>
      <dgm:spPr/>
      <dgm:t>
        <a:bodyPr/>
        <a:lstStyle/>
        <a:p>
          <a:endParaRPr lang="en-US"/>
        </a:p>
      </dgm:t>
    </dgm:pt>
    <dgm:pt modelId="{AEFBB04F-0033-4158-956E-D57F83FFC310}">
      <dgm:prSet custT="1"/>
      <dgm:spPr/>
      <dgm:t>
        <a:bodyPr/>
        <a:lstStyle/>
        <a:p>
          <a:pPr rtl="0"/>
          <a:r>
            <a:rPr lang="nl-BE" sz="2000" dirty="0" smtClean="0">
              <a:solidFill>
                <a:schemeClr val="tx1"/>
              </a:solidFill>
            </a:rPr>
            <a:t>Bayesian method (BP&amp;P)</a:t>
          </a:r>
          <a:endParaRPr lang="nl-BE" sz="2000" dirty="0">
            <a:solidFill>
              <a:schemeClr val="tx1"/>
            </a:solidFill>
          </a:endParaRPr>
        </a:p>
      </dgm:t>
    </dgm:pt>
    <dgm:pt modelId="{4F2FF786-F136-4691-86C5-6FF943746058}" type="parTrans" cxnId="{8AFD16EF-3977-4CF0-84E3-C7CF43D4DD55}">
      <dgm:prSet/>
      <dgm:spPr/>
      <dgm:t>
        <a:bodyPr/>
        <a:lstStyle/>
        <a:p>
          <a:endParaRPr lang="en-US"/>
        </a:p>
      </dgm:t>
    </dgm:pt>
    <dgm:pt modelId="{9790C59A-072A-45D9-82F0-269E2ED3223B}" type="sibTrans" cxnId="{8AFD16EF-3977-4CF0-84E3-C7CF43D4DD55}">
      <dgm:prSet/>
      <dgm:spPr/>
      <dgm:t>
        <a:bodyPr/>
        <a:lstStyle/>
        <a:p>
          <a:endParaRPr lang="en-US"/>
        </a:p>
      </dgm:t>
    </dgm:pt>
    <dgm:pt modelId="{08DE46F2-E4B1-4016-A209-F0C218427776}">
      <dgm:prSet custT="1"/>
      <dgm:spPr/>
      <dgm:t>
        <a:bodyPr/>
        <a:lstStyle/>
        <a:p>
          <a:pPr rtl="0"/>
          <a:endParaRPr lang="nl-BE" sz="2000" dirty="0"/>
        </a:p>
      </dgm:t>
    </dgm:pt>
    <dgm:pt modelId="{800C0A72-E183-4AEC-8C65-486BB5DD9A80}" type="parTrans" cxnId="{4D5963B6-7888-48BB-83DE-A2E871F55F74}">
      <dgm:prSet/>
      <dgm:spPr/>
      <dgm:t>
        <a:bodyPr/>
        <a:lstStyle/>
        <a:p>
          <a:endParaRPr lang="en-US"/>
        </a:p>
      </dgm:t>
    </dgm:pt>
    <dgm:pt modelId="{FA023B58-B7E0-418F-9571-5B9152649876}" type="sibTrans" cxnId="{4D5963B6-7888-48BB-83DE-A2E871F55F74}">
      <dgm:prSet/>
      <dgm:spPr/>
      <dgm:t>
        <a:bodyPr/>
        <a:lstStyle/>
        <a:p>
          <a:endParaRPr lang="en-US"/>
        </a:p>
      </dgm:t>
    </dgm:pt>
    <dgm:pt modelId="{8F684DAB-9B3A-4BC1-B80B-31293CC4FC61}">
      <dgm:prSet custT="1"/>
      <dgm:spPr/>
      <dgm:t>
        <a:bodyPr/>
        <a:lstStyle/>
        <a:p>
          <a:pPr rtl="0"/>
          <a:endParaRPr lang="nl-BE" sz="2000" dirty="0"/>
        </a:p>
      </dgm:t>
    </dgm:pt>
    <dgm:pt modelId="{76325B8B-D854-4BD7-AC58-54F2224E9CE6}" type="parTrans" cxnId="{F27868E4-63CC-4A95-97D5-F0073197C175}">
      <dgm:prSet/>
      <dgm:spPr/>
      <dgm:t>
        <a:bodyPr/>
        <a:lstStyle/>
        <a:p>
          <a:endParaRPr lang="en-US"/>
        </a:p>
      </dgm:t>
    </dgm:pt>
    <dgm:pt modelId="{AA522B4E-FB5B-48C4-90C6-AE61B16F595E}" type="sibTrans" cxnId="{F27868E4-63CC-4A95-97D5-F0073197C175}">
      <dgm:prSet/>
      <dgm:spPr/>
      <dgm:t>
        <a:bodyPr/>
        <a:lstStyle/>
        <a:p>
          <a:endParaRPr lang="en-US"/>
        </a:p>
      </dgm:t>
    </dgm:pt>
    <dgm:pt modelId="{10120CC8-0C83-4A51-9DF5-4572F6A602E2}">
      <dgm:prSet custT="1"/>
      <dgm:spPr/>
      <dgm:t>
        <a:bodyPr/>
        <a:lstStyle/>
        <a:p>
          <a:pPr rtl="0"/>
          <a:endParaRPr lang="nl-BE" sz="2000" dirty="0"/>
        </a:p>
      </dgm:t>
    </dgm:pt>
    <dgm:pt modelId="{0E59659C-BED9-4D74-A6DE-B35E767E30BB}" type="sibTrans" cxnId="{3A2A9C85-DCB4-4CA1-B1C8-B734B21052B0}">
      <dgm:prSet/>
      <dgm:spPr/>
      <dgm:t>
        <a:bodyPr/>
        <a:lstStyle/>
        <a:p>
          <a:endParaRPr lang="en-US"/>
        </a:p>
      </dgm:t>
    </dgm:pt>
    <dgm:pt modelId="{D90AC11B-82EE-41A6-A206-2CF3C9266C05}" type="parTrans" cxnId="{3A2A9C85-DCB4-4CA1-B1C8-B734B21052B0}">
      <dgm:prSet/>
      <dgm:spPr/>
      <dgm:t>
        <a:bodyPr/>
        <a:lstStyle/>
        <a:p>
          <a:endParaRPr lang="en-US"/>
        </a:p>
      </dgm:t>
    </dgm:pt>
    <dgm:pt modelId="{369CD802-42DB-4B92-A37B-C3E92800351E}" type="pres">
      <dgm:prSet presAssocID="{CAE3D14A-6269-44FE-B484-25A378D672DA}" presName="linear" presStyleCnt="0">
        <dgm:presLayoutVars>
          <dgm:animLvl val="lvl"/>
          <dgm:resizeHandles val="exact"/>
        </dgm:presLayoutVars>
      </dgm:prSet>
      <dgm:spPr/>
      <dgm:t>
        <a:bodyPr/>
        <a:lstStyle/>
        <a:p>
          <a:endParaRPr lang="en-US"/>
        </a:p>
      </dgm:t>
    </dgm:pt>
    <dgm:pt modelId="{EBEE1618-ADE7-4906-A63F-890BF3322BEA}" type="pres">
      <dgm:prSet presAssocID="{C9DB5E64-0937-444A-8897-F24ED83B468C}" presName="parentText" presStyleLbl="node1" presStyleIdx="0" presStyleCnt="2" custScaleY="42881">
        <dgm:presLayoutVars>
          <dgm:chMax val="0"/>
          <dgm:bulletEnabled val="1"/>
        </dgm:presLayoutVars>
      </dgm:prSet>
      <dgm:spPr/>
      <dgm:t>
        <a:bodyPr/>
        <a:lstStyle/>
        <a:p>
          <a:endParaRPr lang="en-US"/>
        </a:p>
      </dgm:t>
    </dgm:pt>
    <dgm:pt modelId="{DF12558C-B02B-446B-8CC6-964C411E4469}" type="pres">
      <dgm:prSet presAssocID="{C9DB5E64-0937-444A-8897-F24ED83B468C}" presName="childText" presStyleLbl="revTx" presStyleIdx="0" presStyleCnt="2">
        <dgm:presLayoutVars>
          <dgm:bulletEnabled val="1"/>
        </dgm:presLayoutVars>
      </dgm:prSet>
      <dgm:spPr/>
      <dgm:t>
        <a:bodyPr/>
        <a:lstStyle/>
        <a:p>
          <a:endParaRPr lang="en-US"/>
        </a:p>
      </dgm:t>
    </dgm:pt>
    <dgm:pt modelId="{13F0CC70-EC24-496B-9FE8-D61E71359000}" type="pres">
      <dgm:prSet presAssocID="{0032F211-CBCB-465B-8A93-579AA4C3E1DF}" presName="parentText" presStyleLbl="node1" presStyleIdx="1" presStyleCnt="2" custScaleY="42881">
        <dgm:presLayoutVars>
          <dgm:chMax val="0"/>
          <dgm:bulletEnabled val="1"/>
        </dgm:presLayoutVars>
      </dgm:prSet>
      <dgm:spPr/>
      <dgm:t>
        <a:bodyPr/>
        <a:lstStyle/>
        <a:p>
          <a:endParaRPr lang="en-US"/>
        </a:p>
      </dgm:t>
    </dgm:pt>
    <dgm:pt modelId="{6898C68B-AAD3-40BF-B9D1-5676E605DE48}" type="pres">
      <dgm:prSet presAssocID="{0032F211-CBCB-465B-8A93-579AA4C3E1DF}" presName="childText" presStyleLbl="revTx" presStyleIdx="1" presStyleCnt="2">
        <dgm:presLayoutVars>
          <dgm:bulletEnabled val="1"/>
        </dgm:presLayoutVars>
      </dgm:prSet>
      <dgm:spPr/>
      <dgm:t>
        <a:bodyPr/>
        <a:lstStyle/>
        <a:p>
          <a:endParaRPr lang="en-US"/>
        </a:p>
      </dgm:t>
    </dgm:pt>
  </dgm:ptLst>
  <dgm:cxnLst>
    <dgm:cxn modelId="{8E8A1C82-3C52-4FA6-B052-2A16FAD0FA6B}" srcId="{C9DB5E64-0937-444A-8897-F24ED83B468C}" destId="{D4522F2C-DCDB-44A9-8909-DEF4652B7C56}" srcOrd="1" destOrd="0" parTransId="{0F3625B2-0A76-4F1D-AE88-41D143EB1848}" sibTransId="{A6C0B9E9-07E8-4D76-A932-BDB64C8A33CC}"/>
    <dgm:cxn modelId="{54D9F243-E1DD-4DA8-A7CF-F205E95165B1}" type="presOf" srcId="{CAE3D14A-6269-44FE-B484-25A378D672DA}" destId="{369CD802-42DB-4B92-A37B-C3E92800351E}" srcOrd="0" destOrd="0" presId="urn:microsoft.com/office/officeart/2005/8/layout/vList2"/>
    <dgm:cxn modelId="{E8E0209D-B818-4AB4-AB8F-C01B4626380C}" srcId="{C9DB5E64-0937-444A-8897-F24ED83B468C}" destId="{C52108B4-83F3-463C-A87D-550703E50782}" srcOrd="0" destOrd="0" parTransId="{6CF77186-592F-4348-A73C-A929445F48A8}" sibTransId="{C6FF6390-4D56-4A48-9945-424DEDEA9B52}"/>
    <dgm:cxn modelId="{4D5963B6-7888-48BB-83DE-A2E871F55F74}" srcId="{C9DB5E64-0937-444A-8897-F24ED83B468C}" destId="{08DE46F2-E4B1-4016-A209-F0C218427776}" srcOrd="3" destOrd="0" parTransId="{800C0A72-E183-4AEC-8C65-486BB5DD9A80}" sibTransId="{FA023B58-B7E0-418F-9571-5B9152649876}"/>
    <dgm:cxn modelId="{C27BF7B8-20B5-4B79-B705-ADD819B940E4}" type="presOf" srcId="{315EE854-E3B7-4F79-B4CD-095E8751910C}" destId="{6898C68B-AAD3-40BF-B9D1-5676E605DE48}" srcOrd="0" destOrd="0" presId="urn:microsoft.com/office/officeart/2005/8/layout/vList2"/>
    <dgm:cxn modelId="{5CFE975E-EEE4-466E-89CE-CBD48FB01993}" type="presOf" srcId="{C52108B4-83F3-463C-A87D-550703E50782}" destId="{DF12558C-B02B-446B-8CC6-964C411E4469}" srcOrd="0" destOrd="0" presId="urn:microsoft.com/office/officeart/2005/8/layout/vList2"/>
    <dgm:cxn modelId="{8AFD16EF-3977-4CF0-84E3-C7CF43D4DD55}" srcId="{0032F211-CBCB-465B-8A93-579AA4C3E1DF}" destId="{AEFBB04F-0033-4158-956E-D57F83FFC310}" srcOrd="1" destOrd="0" parTransId="{4F2FF786-F136-4691-86C5-6FF943746058}" sibTransId="{9790C59A-072A-45D9-82F0-269E2ED3223B}"/>
    <dgm:cxn modelId="{5AA97533-68BD-4F9E-9D7C-18BD0D87CB15}" type="presOf" srcId="{AEFBB04F-0033-4158-956E-D57F83FFC310}" destId="{6898C68B-AAD3-40BF-B9D1-5676E605DE48}" srcOrd="0" destOrd="1" presId="urn:microsoft.com/office/officeart/2005/8/layout/vList2"/>
    <dgm:cxn modelId="{ED4CB3B9-60B7-4DC6-989B-5FA924CE17CE}" type="presOf" srcId="{08DE46F2-E4B1-4016-A209-F0C218427776}" destId="{DF12558C-B02B-446B-8CC6-964C411E4469}" srcOrd="0" destOrd="3" presId="urn:microsoft.com/office/officeart/2005/8/layout/vList2"/>
    <dgm:cxn modelId="{E3DA8534-A402-4688-8086-256D434CB346}" type="presOf" srcId="{10120CC8-0C83-4A51-9DF5-4572F6A602E2}" destId="{6898C68B-AAD3-40BF-B9D1-5676E605DE48}" srcOrd="0" destOrd="2" presId="urn:microsoft.com/office/officeart/2005/8/layout/vList2"/>
    <dgm:cxn modelId="{6E6D7C50-CC5B-4F45-A068-A33D57D933D5}" type="presOf" srcId="{C9DB5E64-0937-444A-8897-F24ED83B468C}" destId="{EBEE1618-ADE7-4906-A63F-890BF3322BEA}" srcOrd="0" destOrd="0" presId="urn:microsoft.com/office/officeart/2005/8/layout/vList2"/>
    <dgm:cxn modelId="{D7E0EC82-EA70-43F5-8534-75BBF838EDD4}" type="presOf" srcId="{8F684DAB-9B3A-4BC1-B80B-31293CC4FC61}" destId="{DF12558C-B02B-446B-8CC6-964C411E4469}" srcOrd="0" destOrd="2" presId="urn:microsoft.com/office/officeart/2005/8/layout/vList2"/>
    <dgm:cxn modelId="{F27868E4-63CC-4A95-97D5-F0073197C175}" srcId="{C9DB5E64-0937-444A-8897-F24ED83B468C}" destId="{8F684DAB-9B3A-4BC1-B80B-31293CC4FC61}" srcOrd="2" destOrd="0" parTransId="{76325B8B-D854-4BD7-AC58-54F2224E9CE6}" sibTransId="{AA522B4E-FB5B-48C4-90C6-AE61B16F595E}"/>
    <dgm:cxn modelId="{02F1DA51-BFD3-4535-9AD9-26B78967881D}" srcId="{0032F211-CBCB-465B-8A93-579AA4C3E1DF}" destId="{315EE854-E3B7-4F79-B4CD-095E8751910C}" srcOrd="0" destOrd="0" parTransId="{37668159-8659-4262-BDEF-8DFD3C1EBD1F}" sibTransId="{6C698D91-1342-4FAA-8F2B-7EB2E6ADB9BD}"/>
    <dgm:cxn modelId="{982117BF-BB8C-4EEF-BAFC-1CA7B0AE1248}" type="presOf" srcId="{D4522F2C-DCDB-44A9-8909-DEF4652B7C56}" destId="{DF12558C-B02B-446B-8CC6-964C411E4469}" srcOrd="0" destOrd="1" presId="urn:microsoft.com/office/officeart/2005/8/layout/vList2"/>
    <dgm:cxn modelId="{3A2A9C85-DCB4-4CA1-B1C8-B734B21052B0}" srcId="{0032F211-CBCB-465B-8A93-579AA4C3E1DF}" destId="{10120CC8-0C83-4A51-9DF5-4572F6A602E2}" srcOrd="2" destOrd="0" parTransId="{D90AC11B-82EE-41A6-A206-2CF3C9266C05}" sibTransId="{0E59659C-BED9-4D74-A6DE-B35E767E30BB}"/>
    <dgm:cxn modelId="{5DAC0961-33ED-4B97-825C-1B801850BDCF}" type="presOf" srcId="{0032F211-CBCB-465B-8A93-579AA4C3E1DF}" destId="{13F0CC70-EC24-496B-9FE8-D61E71359000}" srcOrd="0" destOrd="0" presId="urn:microsoft.com/office/officeart/2005/8/layout/vList2"/>
    <dgm:cxn modelId="{950CB036-EAA4-48CC-9B43-479835F2E657}" srcId="{CAE3D14A-6269-44FE-B484-25A378D672DA}" destId="{C9DB5E64-0937-444A-8897-F24ED83B468C}" srcOrd="0" destOrd="0" parTransId="{C5E9190C-1D11-4DEC-9644-C3A022A9B2B7}" sibTransId="{B6FC8EF0-6687-41FE-AEE4-985763640D0D}"/>
    <dgm:cxn modelId="{0CBA18B7-3AD6-42C6-A63E-5DCED7571345}" srcId="{CAE3D14A-6269-44FE-B484-25A378D672DA}" destId="{0032F211-CBCB-465B-8A93-579AA4C3E1DF}" srcOrd="1" destOrd="0" parTransId="{700DD7D0-EDC6-43EB-8DAB-0AFE02BB98EB}" sibTransId="{422F1C0F-415F-4085-8212-90ED9DCF1D16}"/>
    <dgm:cxn modelId="{01F2C809-5FE5-46A6-BF2D-44255CE60644}" type="presParOf" srcId="{369CD802-42DB-4B92-A37B-C3E92800351E}" destId="{EBEE1618-ADE7-4906-A63F-890BF3322BEA}" srcOrd="0" destOrd="0" presId="urn:microsoft.com/office/officeart/2005/8/layout/vList2"/>
    <dgm:cxn modelId="{943DB2D4-FC25-4BE1-B916-FF0DC7710D12}" type="presParOf" srcId="{369CD802-42DB-4B92-A37B-C3E92800351E}" destId="{DF12558C-B02B-446B-8CC6-964C411E4469}" srcOrd="1" destOrd="0" presId="urn:microsoft.com/office/officeart/2005/8/layout/vList2"/>
    <dgm:cxn modelId="{8E2BA47F-D2E9-4619-BBE2-52CAE097E5BD}" type="presParOf" srcId="{369CD802-42DB-4B92-A37B-C3E92800351E}" destId="{13F0CC70-EC24-496B-9FE8-D61E71359000}" srcOrd="2" destOrd="0" presId="urn:microsoft.com/office/officeart/2005/8/layout/vList2"/>
    <dgm:cxn modelId="{5925AAA8-EABF-4CFF-8763-C8B102CDC3F0}" type="presParOf" srcId="{369CD802-42DB-4B92-A37B-C3E92800351E}" destId="{6898C68B-AAD3-40BF-B9D1-5676E605DE48}" srcOrd="3" destOrd="0" presId="urn:microsoft.com/office/officeart/2005/8/layout/vList2"/>
  </dgm:cxnLst>
  <dgm:bg/>
  <dgm:whole/>
  <dgm:extLst>
    <a:ext uri="http://schemas.microsoft.com/office/drawing/2008/diagram">
      <dsp:dataModelExt xmlns:dsp="http://schemas.microsoft.com/office/drawing/2008/diagram" xmlns:a="http://schemas.openxmlformats.org/drawingml/2006/main" xmlns:dgm="http://schemas.openxmlformats.org/drawingml/2006/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55520E-B78E-45FA-85B5-FD91F2918B7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FAA3622-41D5-44DC-932E-99AAB87C73F4}">
      <dgm:prSet custT="1"/>
      <dgm:spPr/>
      <dgm:t>
        <a:bodyPr/>
        <a:lstStyle/>
        <a:p>
          <a:pPr rtl="0"/>
          <a:r>
            <a:rPr lang="nl-BE" sz="2400" dirty="0" smtClean="0"/>
            <a:t>Species delimitation</a:t>
          </a:r>
          <a:endParaRPr lang="nl-BE" sz="2400" dirty="0"/>
        </a:p>
      </dgm:t>
    </dgm:pt>
    <dgm:pt modelId="{9566DA6C-7CF9-4FBE-885B-E801F99E9EBA}" type="parTrans" cxnId="{57943401-A9BB-473E-B2D0-DA1C1B9BF3C9}">
      <dgm:prSet/>
      <dgm:spPr/>
      <dgm:t>
        <a:bodyPr/>
        <a:lstStyle/>
        <a:p>
          <a:endParaRPr lang="en-US"/>
        </a:p>
      </dgm:t>
    </dgm:pt>
    <dgm:pt modelId="{F65F319A-F522-452D-BD7D-4CD65CEB5CBB}" type="sibTrans" cxnId="{57943401-A9BB-473E-B2D0-DA1C1B9BF3C9}">
      <dgm:prSet/>
      <dgm:spPr/>
      <dgm:t>
        <a:bodyPr/>
        <a:lstStyle/>
        <a:p>
          <a:endParaRPr lang="en-US"/>
        </a:p>
      </dgm:t>
    </dgm:pt>
    <dgm:pt modelId="{DD396188-C571-490C-9DCE-49BC0BC270A7}">
      <dgm:prSet custT="1"/>
      <dgm:spPr/>
      <dgm:t>
        <a:bodyPr/>
        <a:lstStyle/>
        <a:p>
          <a:pPr rtl="0"/>
          <a:r>
            <a:rPr lang="nl-BE" sz="1800" dirty="0" smtClean="0"/>
            <a:t>Population genetic methods</a:t>
          </a:r>
          <a:endParaRPr lang="nl-BE" sz="1800" dirty="0"/>
        </a:p>
      </dgm:t>
    </dgm:pt>
    <dgm:pt modelId="{3FE0C20E-581A-4CE7-B363-30F2E89B3350}" type="parTrans" cxnId="{117736A1-6413-437C-A41B-12C127FCC300}">
      <dgm:prSet/>
      <dgm:spPr/>
      <dgm:t>
        <a:bodyPr/>
        <a:lstStyle/>
        <a:p>
          <a:endParaRPr lang="en-US"/>
        </a:p>
      </dgm:t>
    </dgm:pt>
    <dgm:pt modelId="{2B6B5B69-20A9-4B45-9F2D-DFEED0CA418E}" type="sibTrans" cxnId="{117736A1-6413-437C-A41B-12C127FCC300}">
      <dgm:prSet/>
      <dgm:spPr/>
      <dgm:t>
        <a:bodyPr/>
        <a:lstStyle/>
        <a:p>
          <a:endParaRPr lang="en-US"/>
        </a:p>
      </dgm:t>
    </dgm:pt>
    <dgm:pt modelId="{2BE9F9FB-AE40-4DE4-AF00-A4B41CFED98C}">
      <dgm:prSet custT="1"/>
      <dgm:spPr/>
      <dgm:t>
        <a:bodyPr/>
        <a:lstStyle/>
        <a:p>
          <a:pPr rtl="0"/>
          <a:endParaRPr lang="nl-BE" sz="1800" dirty="0"/>
        </a:p>
      </dgm:t>
    </dgm:pt>
    <dgm:pt modelId="{E080A801-0F6A-40D8-AB9F-26196650CA65}" type="parTrans" cxnId="{C65C97AC-C8A1-48D2-AE63-4B38393CEE2C}">
      <dgm:prSet/>
      <dgm:spPr/>
      <dgm:t>
        <a:bodyPr/>
        <a:lstStyle/>
        <a:p>
          <a:endParaRPr lang="en-US"/>
        </a:p>
      </dgm:t>
    </dgm:pt>
    <dgm:pt modelId="{16882282-2550-430B-9C07-35F04F26682F}" type="sibTrans" cxnId="{C65C97AC-C8A1-48D2-AE63-4B38393CEE2C}">
      <dgm:prSet/>
      <dgm:spPr/>
      <dgm:t>
        <a:bodyPr/>
        <a:lstStyle/>
        <a:p>
          <a:endParaRPr lang="en-US"/>
        </a:p>
      </dgm:t>
    </dgm:pt>
    <dgm:pt modelId="{3E52BDC2-D7DC-407F-A1DF-80BAE432E4B1}">
      <dgm:prSet custT="1"/>
      <dgm:spPr/>
      <dgm:t>
        <a:bodyPr/>
        <a:lstStyle/>
        <a:p>
          <a:pPr rtl="0"/>
          <a:r>
            <a:rPr lang="nl-BE" sz="2400" dirty="0" smtClean="0"/>
            <a:t>Probabilistic tests for species boundaries</a:t>
          </a:r>
          <a:endParaRPr lang="nl-BE" sz="2400" dirty="0"/>
        </a:p>
      </dgm:t>
    </dgm:pt>
    <dgm:pt modelId="{99DED51A-7943-4DB7-9BC9-55F1813CE986}" type="parTrans" cxnId="{216291C1-F3B1-44E4-88B7-836D76E8CE6F}">
      <dgm:prSet/>
      <dgm:spPr/>
      <dgm:t>
        <a:bodyPr/>
        <a:lstStyle/>
        <a:p>
          <a:endParaRPr lang="en-US"/>
        </a:p>
      </dgm:t>
    </dgm:pt>
    <dgm:pt modelId="{6C621F59-48E5-4B70-B0D6-3A9A2DE7E729}" type="sibTrans" cxnId="{216291C1-F3B1-44E4-88B7-836D76E8CE6F}">
      <dgm:prSet/>
      <dgm:spPr/>
      <dgm:t>
        <a:bodyPr/>
        <a:lstStyle/>
        <a:p>
          <a:endParaRPr lang="en-US"/>
        </a:p>
      </dgm:t>
    </dgm:pt>
    <dgm:pt modelId="{BEB95A6A-F346-4598-9904-3AC3645BC7F8}">
      <dgm:prSet custT="1"/>
      <dgm:spPr/>
      <dgm:t>
        <a:bodyPr/>
        <a:lstStyle/>
        <a:p>
          <a:pPr rtl="0"/>
          <a:r>
            <a:rPr lang="nl-BE" sz="1800" dirty="0" smtClean="0"/>
            <a:t>Statistical support</a:t>
          </a:r>
          <a:endParaRPr lang="nl-BE" sz="1800" dirty="0"/>
        </a:p>
      </dgm:t>
    </dgm:pt>
    <dgm:pt modelId="{88AD54B0-4323-4F0C-AA44-DCFD7613194A}" type="parTrans" cxnId="{FB5328FC-A154-47A8-B10B-742E80375DC9}">
      <dgm:prSet/>
      <dgm:spPr/>
      <dgm:t>
        <a:bodyPr/>
        <a:lstStyle/>
        <a:p>
          <a:endParaRPr lang="en-US"/>
        </a:p>
      </dgm:t>
    </dgm:pt>
    <dgm:pt modelId="{9DAAB7B7-379A-4917-A045-99FE5A19D45B}" type="sibTrans" cxnId="{FB5328FC-A154-47A8-B10B-742E80375DC9}">
      <dgm:prSet/>
      <dgm:spPr/>
      <dgm:t>
        <a:bodyPr/>
        <a:lstStyle/>
        <a:p>
          <a:endParaRPr lang="en-US"/>
        </a:p>
      </dgm:t>
    </dgm:pt>
    <dgm:pt modelId="{5FEDF61C-2AD4-494A-B2AE-5F084A1EBA28}">
      <dgm:prSet custT="1"/>
      <dgm:spPr/>
      <dgm:t>
        <a:bodyPr/>
        <a:lstStyle/>
        <a:p>
          <a:pPr rtl="0"/>
          <a:r>
            <a:rPr lang="nl-BE" sz="1800" dirty="0" smtClean="0"/>
            <a:t>Level of uncertainty</a:t>
          </a:r>
          <a:endParaRPr lang="nl-BE" sz="1800" dirty="0"/>
        </a:p>
      </dgm:t>
    </dgm:pt>
    <dgm:pt modelId="{B9EECCDD-B535-4CB9-99C8-FEC43CAC6A24}" type="parTrans" cxnId="{EBF092BB-6744-4633-BD94-497E7D484119}">
      <dgm:prSet/>
      <dgm:spPr/>
      <dgm:t>
        <a:bodyPr/>
        <a:lstStyle/>
        <a:p>
          <a:endParaRPr lang="en-US"/>
        </a:p>
      </dgm:t>
    </dgm:pt>
    <dgm:pt modelId="{4305FC94-CCB8-44E2-AF9F-29867D8EF6A0}" type="sibTrans" cxnId="{EBF092BB-6744-4633-BD94-497E7D484119}">
      <dgm:prSet/>
      <dgm:spPr/>
      <dgm:t>
        <a:bodyPr/>
        <a:lstStyle/>
        <a:p>
          <a:endParaRPr lang="en-US"/>
        </a:p>
      </dgm:t>
    </dgm:pt>
    <dgm:pt modelId="{5FBCB863-8129-442B-B207-2CD5F7AF8FC9}">
      <dgm:prSet/>
      <dgm:spPr/>
      <dgm:t>
        <a:bodyPr/>
        <a:lstStyle/>
        <a:p>
          <a:pPr rtl="0"/>
          <a:endParaRPr lang="nl-BE" sz="2000" dirty="0"/>
        </a:p>
      </dgm:t>
    </dgm:pt>
    <dgm:pt modelId="{8CB69839-1ACC-4F48-BC32-8EF5843E8346}" type="parTrans" cxnId="{AA65BBC7-331C-40B4-81C9-1950405CDCB1}">
      <dgm:prSet/>
      <dgm:spPr/>
      <dgm:t>
        <a:bodyPr/>
        <a:lstStyle/>
        <a:p>
          <a:endParaRPr lang="en-US"/>
        </a:p>
      </dgm:t>
    </dgm:pt>
    <dgm:pt modelId="{161966E9-5FB7-4759-9DBF-34F7712B4A12}" type="sibTrans" cxnId="{AA65BBC7-331C-40B4-81C9-1950405CDCB1}">
      <dgm:prSet/>
      <dgm:spPr/>
      <dgm:t>
        <a:bodyPr/>
        <a:lstStyle/>
        <a:p>
          <a:endParaRPr lang="en-US"/>
        </a:p>
      </dgm:t>
    </dgm:pt>
    <dgm:pt modelId="{F0A4ABB0-7BF7-42EA-974C-3E59ED79F0E8}">
      <dgm:prSet/>
      <dgm:spPr/>
      <dgm:t>
        <a:bodyPr/>
        <a:lstStyle/>
        <a:p>
          <a:pPr rtl="0"/>
          <a:endParaRPr lang="nl-BE" sz="2100" dirty="0"/>
        </a:p>
      </dgm:t>
    </dgm:pt>
    <dgm:pt modelId="{BCA5BA63-184E-40EB-946E-BBE627E0EDB4}" type="parTrans" cxnId="{278E7862-4CBF-488A-9BCE-F8191981368E}">
      <dgm:prSet/>
      <dgm:spPr/>
      <dgm:t>
        <a:bodyPr/>
        <a:lstStyle/>
        <a:p>
          <a:endParaRPr lang="en-US"/>
        </a:p>
      </dgm:t>
    </dgm:pt>
    <dgm:pt modelId="{0CBDFF0B-E35D-4244-823A-A39F1EAF0933}" type="sibTrans" cxnId="{278E7862-4CBF-488A-9BCE-F8191981368E}">
      <dgm:prSet/>
      <dgm:spPr/>
      <dgm:t>
        <a:bodyPr/>
        <a:lstStyle/>
        <a:p>
          <a:endParaRPr lang="en-US"/>
        </a:p>
      </dgm:t>
    </dgm:pt>
    <dgm:pt modelId="{CD53E79E-9802-4B39-BB57-E0009B779B36}">
      <dgm:prSet custT="1"/>
      <dgm:spPr/>
      <dgm:t>
        <a:bodyPr/>
        <a:lstStyle/>
        <a:p>
          <a:pPr rtl="0"/>
          <a:r>
            <a:rPr lang="nl-BE" sz="2400" dirty="0" smtClean="0"/>
            <a:t>DNA barcoding</a:t>
          </a:r>
          <a:endParaRPr lang="nl-BE" sz="2400" dirty="0"/>
        </a:p>
      </dgm:t>
    </dgm:pt>
    <dgm:pt modelId="{B68C5EE4-4710-40DF-A869-DF7A6CACBBF4}" type="parTrans" cxnId="{A3540906-AAC1-4C8E-97E4-CBC98B11D275}">
      <dgm:prSet/>
      <dgm:spPr/>
      <dgm:t>
        <a:bodyPr/>
        <a:lstStyle/>
        <a:p>
          <a:endParaRPr lang="en-US"/>
        </a:p>
      </dgm:t>
    </dgm:pt>
    <dgm:pt modelId="{171599DD-44F5-4847-891F-AFEC5924691D}" type="sibTrans" cxnId="{A3540906-AAC1-4C8E-97E4-CBC98B11D275}">
      <dgm:prSet/>
      <dgm:spPr/>
      <dgm:t>
        <a:bodyPr/>
        <a:lstStyle/>
        <a:p>
          <a:endParaRPr lang="en-US"/>
        </a:p>
      </dgm:t>
    </dgm:pt>
    <dgm:pt modelId="{31E8B203-57C4-4E4B-B93C-D60C415B28B1}">
      <dgm:prSet custT="1"/>
      <dgm:spPr/>
      <dgm:t>
        <a:bodyPr/>
        <a:lstStyle/>
        <a:p>
          <a:pPr rtl="0"/>
          <a:endParaRPr lang="nl-BE" sz="1800" dirty="0"/>
        </a:p>
      </dgm:t>
    </dgm:pt>
    <dgm:pt modelId="{5B293933-4975-4CB9-BA8D-4CA6C6B67147}" type="parTrans" cxnId="{079DB9A5-64C0-4823-A2A7-C63FC7EAB05D}">
      <dgm:prSet/>
      <dgm:spPr/>
      <dgm:t>
        <a:bodyPr/>
        <a:lstStyle/>
        <a:p>
          <a:endParaRPr lang="en-US"/>
        </a:p>
      </dgm:t>
    </dgm:pt>
    <dgm:pt modelId="{DF62F4FF-0BD0-4AE0-8D86-EA771811C06C}" type="sibTrans" cxnId="{079DB9A5-64C0-4823-A2A7-C63FC7EAB05D}">
      <dgm:prSet/>
      <dgm:spPr/>
      <dgm:t>
        <a:bodyPr/>
        <a:lstStyle/>
        <a:p>
          <a:endParaRPr lang="en-US"/>
        </a:p>
      </dgm:t>
    </dgm:pt>
    <dgm:pt modelId="{5E22BEEA-D2D4-411C-90E1-2B6D76145C89}">
      <dgm:prSet custT="1"/>
      <dgm:spPr/>
      <dgm:t>
        <a:bodyPr/>
        <a:lstStyle/>
        <a:p>
          <a:pPr rtl="0"/>
          <a:r>
            <a:rPr lang="nl-BE" sz="1800" dirty="0" smtClean="0"/>
            <a:t>Fast coalescence of mt and cp markers</a:t>
          </a:r>
          <a:endParaRPr lang="nl-BE" sz="1800" dirty="0"/>
        </a:p>
      </dgm:t>
    </dgm:pt>
    <dgm:pt modelId="{433A6A68-B8C9-434B-9FBA-489743A66C24}" type="parTrans" cxnId="{6FB72288-8497-4078-973D-56E75AB27D0A}">
      <dgm:prSet/>
      <dgm:spPr/>
      <dgm:t>
        <a:bodyPr/>
        <a:lstStyle/>
        <a:p>
          <a:endParaRPr lang="en-US"/>
        </a:p>
      </dgm:t>
    </dgm:pt>
    <dgm:pt modelId="{44A7C57C-ABA7-49F2-A007-5FE5B6B4DE7C}" type="sibTrans" cxnId="{6FB72288-8497-4078-973D-56E75AB27D0A}">
      <dgm:prSet/>
      <dgm:spPr/>
      <dgm:t>
        <a:bodyPr/>
        <a:lstStyle/>
        <a:p>
          <a:endParaRPr lang="en-US"/>
        </a:p>
      </dgm:t>
    </dgm:pt>
    <dgm:pt modelId="{F4305311-ECBA-4D36-B956-4DFC738C74C1}">
      <dgm:prSet custT="1"/>
      <dgm:spPr/>
      <dgm:t>
        <a:bodyPr/>
        <a:lstStyle/>
        <a:p>
          <a:pPr rtl="0"/>
          <a:r>
            <a:rPr lang="nl-BE" sz="1800" dirty="0" smtClean="0"/>
            <a:t>Effective in detecting species boundaries</a:t>
          </a:r>
          <a:endParaRPr lang="nl-BE" sz="1800" dirty="0"/>
        </a:p>
      </dgm:t>
    </dgm:pt>
    <dgm:pt modelId="{BEF181B0-8AA2-43C7-BA7E-2C98F059497B}" type="parTrans" cxnId="{E79D4EB5-8BE9-4DDB-AD0C-0952BD8592B9}">
      <dgm:prSet/>
      <dgm:spPr/>
      <dgm:t>
        <a:bodyPr/>
        <a:lstStyle/>
        <a:p>
          <a:endParaRPr lang="en-US"/>
        </a:p>
      </dgm:t>
    </dgm:pt>
    <dgm:pt modelId="{76482ADB-8DF2-4F93-B8A8-1992C8D82290}" type="sibTrans" cxnId="{E79D4EB5-8BE9-4DDB-AD0C-0952BD8592B9}">
      <dgm:prSet/>
      <dgm:spPr/>
      <dgm:t>
        <a:bodyPr/>
        <a:lstStyle/>
        <a:p>
          <a:endParaRPr lang="en-US"/>
        </a:p>
      </dgm:t>
    </dgm:pt>
    <dgm:pt modelId="{5AFA381B-C493-4D0E-9C0A-00C5AB7A1D97}">
      <dgm:prSet custT="1"/>
      <dgm:spPr/>
      <dgm:t>
        <a:bodyPr/>
        <a:lstStyle/>
        <a:p>
          <a:pPr rtl="0"/>
          <a:r>
            <a:rPr lang="nl-BE" sz="1800" dirty="0" smtClean="0"/>
            <a:t>Phylogenetic methods</a:t>
          </a:r>
          <a:endParaRPr lang="nl-BE" sz="1800" dirty="0"/>
        </a:p>
      </dgm:t>
    </dgm:pt>
    <dgm:pt modelId="{645DC743-A159-4206-B65A-2C8572E0DF7E}" type="parTrans" cxnId="{2F3B6F2E-FFD7-4565-815C-FDADAF2F479C}">
      <dgm:prSet/>
      <dgm:spPr/>
      <dgm:t>
        <a:bodyPr/>
        <a:lstStyle/>
        <a:p>
          <a:endParaRPr lang="en-US"/>
        </a:p>
      </dgm:t>
    </dgm:pt>
    <dgm:pt modelId="{6462B978-9E98-482A-AE94-F7F1BB061160}" type="sibTrans" cxnId="{2F3B6F2E-FFD7-4565-815C-FDADAF2F479C}">
      <dgm:prSet/>
      <dgm:spPr/>
      <dgm:t>
        <a:bodyPr/>
        <a:lstStyle/>
        <a:p>
          <a:endParaRPr lang="en-US"/>
        </a:p>
      </dgm:t>
    </dgm:pt>
    <dgm:pt modelId="{8490AA84-37FA-48F2-806D-3D8DF1E39F2D}">
      <dgm:prSet custT="1"/>
      <dgm:spPr/>
      <dgm:t>
        <a:bodyPr/>
        <a:lstStyle/>
        <a:p>
          <a:pPr rtl="0"/>
          <a:r>
            <a:rPr lang="nl-BE" sz="1800" dirty="0" smtClean="0"/>
            <a:t>Useful for large scale analyses of species diversity</a:t>
          </a:r>
          <a:endParaRPr lang="nl-BE" sz="1800" dirty="0"/>
        </a:p>
      </dgm:t>
    </dgm:pt>
    <dgm:pt modelId="{F7797729-F44C-43A5-B38E-0FA5983152E9}" type="parTrans" cxnId="{1435D886-341B-4F7B-92F6-26CB98257349}">
      <dgm:prSet/>
      <dgm:spPr/>
    </dgm:pt>
    <dgm:pt modelId="{4BEF79EB-6FF3-43DF-A176-9F34DF4DE774}" type="sibTrans" cxnId="{1435D886-341B-4F7B-92F6-26CB98257349}">
      <dgm:prSet/>
      <dgm:spPr/>
    </dgm:pt>
    <dgm:pt modelId="{D42553E2-DA88-4E71-BFD4-ED7B2B235D39}" type="pres">
      <dgm:prSet presAssocID="{4255520E-B78E-45FA-85B5-FD91F2918B76}" presName="linear" presStyleCnt="0">
        <dgm:presLayoutVars>
          <dgm:animLvl val="lvl"/>
          <dgm:resizeHandles val="exact"/>
        </dgm:presLayoutVars>
      </dgm:prSet>
      <dgm:spPr/>
      <dgm:t>
        <a:bodyPr/>
        <a:lstStyle/>
        <a:p>
          <a:endParaRPr lang="en-US"/>
        </a:p>
      </dgm:t>
    </dgm:pt>
    <dgm:pt modelId="{5744F3E7-B653-4077-93C6-E2536FF6909F}" type="pres">
      <dgm:prSet presAssocID="{CFAA3622-41D5-44DC-932E-99AAB87C73F4}" presName="parentText" presStyleLbl="node1" presStyleIdx="0" presStyleCnt="3" custScaleY="62203">
        <dgm:presLayoutVars>
          <dgm:chMax val="0"/>
          <dgm:bulletEnabled val="1"/>
        </dgm:presLayoutVars>
      </dgm:prSet>
      <dgm:spPr/>
      <dgm:t>
        <a:bodyPr/>
        <a:lstStyle/>
        <a:p>
          <a:endParaRPr lang="en-US"/>
        </a:p>
      </dgm:t>
    </dgm:pt>
    <dgm:pt modelId="{A76133A5-FDDC-430F-A6C7-31D07AE247C2}" type="pres">
      <dgm:prSet presAssocID="{CFAA3622-41D5-44DC-932E-99AAB87C73F4}" presName="childText" presStyleLbl="revTx" presStyleIdx="0" presStyleCnt="3">
        <dgm:presLayoutVars>
          <dgm:bulletEnabled val="1"/>
        </dgm:presLayoutVars>
      </dgm:prSet>
      <dgm:spPr/>
      <dgm:t>
        <a:bodyPr/>
        <a:lstStyle/>
        <a:p>
          <a:endParaRPr lang="en-US"/>
        </a:p>
      </dgm:t>
    </dgm:pt>
    <dgm:pt modelId="{A3073CBA-5786-47B4-A29D-9419F1585BC3}" type="pres">
      <dgm:prSet presAssocID="{3E52BDC2-D7DC-407F-A1DF-80BAE432E4B1}" presName="parentText" presStyleLbl="node1" presStyleIdx="1" presStyleCnt="3" custScaleY="64971">
        <dgm:presLayoutVars>
          <dgm:chMax val="0"/>
          <dgm:bulletEnabled val="1"/>
        </dgm:presLayoutVars>
      </dgm:prSet>
      <dgm:spPr/>
      <dgm:t>
        <a:bodyPr/>
        <a:lstStyle/>
        <a:p>
          <a:endParaRPr lang="en-US"/>
        </a:p>
      </dgm:t>
    </dgm:pt>
    <dgm:pt modelId="{34BA02A1-678F-47C6-B235-E44ACAB9185C}" type="pres">
      <dgm:prSet presAssocID="{3E52BDC2-D7DC-407F-A1DF-80BAE432E4B1}" presName="childText" presStyleLbl="revTx" presStyleIdx="1" presStyleCnt="3">
        <dgm:presLayoutVars>
          <dgm:bulletEnabled val="1"/>
        </dgm:presLayoutVars>
      </dgm:prSet>
      <dgm:spPr/>
      <dgm:t>
        <a:bodyPr/>
        <a:lstStyle/>
        <a:p>
          <a:endParaRPr lang="en-US"/>
        </a:p>
      </dgm:t>
    </dgm:pt>
    <dgm:pt modelId="{C47F1120-D887-43A3-95C9-3342C3F9902E}" type="pres">
      <dgm:prSet presAssocID="{CD53E79E-9802-4B39-BB57-E0009B779B36}" presName="parentText" presStyleLbl="node1" presStyleIdx="2" presStyleCnt="3" custScaleY="56458">
        <dgm:presLayoutVars>
          <dgm:chMax val="0"/>
          <dgm:bulletEnabled val="1"/>
        </dgm:presLayoutVars>
      </dgm:prSet>
      <dgm:spPr/>
      <dgm:t>
        <a:bodyPr/>
        <a:lstStyle/>
        <a:p>
          <a:endParaRPr lang="en-US"/>
        </a:p>
      </dgm:t>
    </dgm:pt>
    <dgm:pt modelId="{EEA79E2E-9389-4472-8D50-3C5467360505}" type="pres">
      <dgm:prSet presAssocID="{CD53E79E-9802-4B39-BB57-E0009B779B36}" presName="childText" presStyleLbl="revTx" presStyleIdx="2" presStyleCnt="3">
        <dgm:presLayoutVars>
          <dgm:bulletEnabled val="1"/>
        </dgm:presLayoutVars>
      </dgm:prSet>
      <dgm:spPr/>
      <dgm:t>
        <a:bodyPr/>
        <a:lstStyle/>
        <a:p>
          <a:endParaRPr lang="en-US"/>
        </a:p>
      </dgm:t>
    </dgm:pt>
  </dgm:ptLst>
  <dgm:cxnLst>
    <dgm:cxn modelId="{1435D886-341B-4F7B-92F6-26CB98257349}" srcId="{CD53E79E-9802-4B39-BB57-E0009B779B36}" destId="{8490AA84-37FA-48F2-806D-3D8DF1E39F2D}" srcOrd="2" destOrd="0" parTransId="{F7797729-F44C-43A5-B38E-0FA5983152E9}" sibTransId="{4BEF79EB-6FF3-43DF-A176-9F34DF4DE774}"/>
    <dgm:cxn modelId="{905BCD76-0DB0-497E-8ACB-5502FE9D120F}" type="presOf" srcId="{5FBCB863-8129-442B-B207-2CD5F7AF8FC9}" destId="{A76133A5-FDDC-430F-A6C7-31D07AE247C2}" srcOrd="0" destOrd="3" presId="urn:microsoft.com/office/officeart/2005/8/layout/vList2"/>
    <dgm:cxn modelId="{A008019D-00E1-433C-89C4-CC65E11AA6B5}" type="presOf" srcId="{BEB95A6A-F346-4598-9904-3AC3645BC7F8}" destId="{34BA02A1-678F-47C6-B235-E44ACAB9185C}" srcOrd="0" destOrd="0" presId="urn:microsoft.com/office/officeart/2005/8/layout/vList2"/>
    <dgm:cxn modelId="{612CB427-C9FD-4650-A8EA-AB589C3C32BD}" type="presOf" srcId="{8490AA84-37FA-48F2-806D-3D8DF1E39F2D}" destId="{EEA79E2E-9389-4472-8D50-3C5467360505}" srcOrd="0" destOrd="2" presId="urn:microsoft.com/office/officeart/2005/8/layout/vList2"/>
    <dgm:cxn modelId="{D252D8B5-977F-4693-A87F-78F98330D49D}" type="presOf" srcId="{5E22BEEA-D2D4-411C-90E1-2B6D76145C89}" destId="{EEA79E2E-9389-4472-8D50-3C5467360505}" srcOrd="0" destOrd="0" presId="urn:microsoft.com/office/officeart/2005/8/layout/vList2"/>
    <dgm:cxn modelId="{AA65BBC7-331C-40B4-81C9-1950405CDCB1}" srcId="{CFAA3622-41D5-44DC-932E-99AAB87C73F4}" destId="{5FBCB863-8129-442B-B207-2CD5F7AF8FC9}" srcOrd="3" destOrd="0" parTransId="{8CB69839-1ACC-4F48-BC32-8EF5843E8346}" sibTransId="{161966E9-5FB7-4759-9DBF-34F7712B4A12}"/>
    <dgm:cxn modelId="{278E7862-4CBF-488A-9BCE-F8191981368E}" srcId="{3E52BDC2-D7DC-407F-A1DF-80BAE432E4B1}" destId="{F0A4ABB0-7BF7-42EA-974C-3E59ED79F0E8}" srcOrd="2" destOrd="0" parTransId="{BCA5BA63-184E-40EB-946E-BBE627E0EDB4}" sibTransId="{0CBDFF0B-E35D-4244-823A-A39F1EAF0933}"/>
    <dgm:cxn modelId="{EBF092BB-6744-4633-BD94-497E7D484119}" srcId="{3E52BDC2-D7DC-407F-A1DF-80BAE432E4B1}" destId="{5FEDF61C-2AD4-494A-B2AE-5F084A1EBA28}" srcOrd="1" destOrd="0" parTransId="{B9EECCDD-B535-4CB9-99C8-FEC43CAC6A24}" sibTransId="{4305FC94-CCB8-44E2-AF9F-29867D8EF6A0}"/>
    <dgm:cxn modelId="{6FB72288-8497-4078-973D-56E75AB27D0A}" srcId="{CD53E79E-9802-4B39-BB57-E0009B779B36}" destId="{5E22BEEA-D2D4-411C-90E1-2B6D76145C89}" srcOrd="0" destOrd="0" parTransId="{433A6A68-B8C9-434B-9FBA-489743A66C24}" sibTransId="{44A7C57C-ABA7-49F2-A007-5FE5B6B4DE7C}"/>
    <dgm:cxn modelId="{FB5328FC-A154-47A8-B10B-742E80375DC9}" srcId="{3E52BDC2-D7DC-407F-A1DF-80BAE432E4B1}" destId="{BEB95A6A-F346-4598-9904-3AC3645BC7F8}" srcOrd="0" destOrd="0" parTransId="{88AD54B0-4323-4F0C-AA44-DCFD7613194A}" sibTransId="{9DAAB7B7-379A-4917-A045-99FE5A19D45B}"/>
    <dgm:cxn modelId="{17591157-10B4-4A37-9BCA-2681B2A5EF8F}" type="presOf" srcId="{F4305311-ECBA-4D36-B956-4DFC738C74C1}" destId="{EEA79E2E-9389-4472-8D50-3C5467360505}" srcOrd="0" destOrd="1" presId="urn:microsoft.com/office/officeart/2005/8/layout/vList2"/>
    <dgm:cxn modelId="{4472855F-E20E-48C6-A38E-611C1A4B2B6E}" type="presOf" srcId="{3E52BDC2-D7DC-407F-A1DF-80BAE432E4B1}" destId="{A3073CBA-5786-47B4-A29D-9419F1585BC3}" srcOrd="0" destOrd="0" presId="urn:microsoft.com/office/officeart/2005/8/layout/vList2"/>
    <dgm:cxn modelId="{C821ED02-FC2B-4CDB-A802-6FCA1E9739F2}" type="presOf" srcId="{CFAA3622-41D5-44DC-932E-99AAB87C73F4}" destId="{5744F3E7-B653-4077-93C6-E2536FF6909F}" srcOrd="0" destOrd="0" presId="urn:microsoft.com/office/officeart/2005/8/layout/vList2"/>
    <dgm:cxn modelId="{7BCF4B33-8674-4A35-B9EA-F58141BFABA8}" type="presOf" srcId="{F0A4ABB0-7BF7-42EA-974C-3E59ED79F0E8}" destId="{34BA02A1-678F-47C6-B235-E44ACAB9185C}" srcOrd="0" destOrd="2" presId="urn:microsoft.com/office/officeart/2005/8/layout/vList2"/>
    <dgm:cxn modelId="{2F3B6F2E-FFD7-4565-815C-FDADAF2F479C}" srcId="{CFAA3622-41D5-44DC-932E-99AAB87C73F4}" destId="{5AFA381B-C493-4D0E-9C0A-00C5AB7A1D97}" srcOrd="1" destOrd="0" parTransId="{645DC743-A159-4206-B65A-2C8572E0DF7E}" sibTransId="{6462B978-9E98-482A-AE94-F7F1BB061160}"/>
    <dgm:cxn modelId="{DD3A9B29-BAEE-427B-8320-573E4CADD795}" type="presOf" srcId="{DD396188-C571-490C-9DCE-49BC0BC270A7}" destId="{A76133A5-FDDC-430F-A6C7-31D07AE247C2}" srcOrd="0" destOrd="0" presId="urn:microsoft.com/office/officeart/2005/8/layout/vList2"/>
    <dgm:cxn modelId="{E79D4EB5-8BE9-4DDB-AD0C-0952BD8592B9}" srcId="{CD53E79E-9802-4B39-BB57-E0009B779B36}" destId="{F4305311-ECBA-4D36-B956-4DFC738C74C1}" srcOrd="1" destOrd="0" parTransId="{BEF181B0-8AA2-43C7-BA7E-2C98F059497B}" sibTransId="{76482ADB-8DF2-4F93-B8A8-1992C8D82290}"/>
    <dgm:cxn modelId="{392C5FEF-A150-4116-AD5C-1C316CC01468}" type="presOf" srcId="{4255520E-B78E-45FA-85B5-FD91F2918B76}" destId="{D42553E2-DA88-4E71-BFD4-ED7B2B235D39}" srcOrd="0" destOrd="0" presId="urn:microsoft.com/office/officeart/2005/8/layout/vList2"/>
    <dgm:cxn modelId="{3C5B8BB2-2D89-4E02-8A8B-DBBB37C29830}" type="presOf" srcId="{5AFA381B-C493-4D0E-9C0A-00C5AB7A1D97}" destId="{A76133A5-FDDC-430F-A6C7-31D07AE247C2}" srcOrd="0" destOrd="1" presId="urn:microsoft.com/office/officeart/2005/8/layout/vList2"/>
    <dgm:cxn modelId="{57943401-A9BB-473E-B2D0-DA1C1B9BF3C9}" srcId="{4255520E-B78E-45FA-85B5-FD91F2918B76}" destId="{CFAA3622-41D5-44DC-932E-99AAB87C73F4}" srcOrd="0" destOrd="0" parTransId="{9566DA6C-7CF9-4FBE-885B-E801F99E9EBA}" sibTransId="{F65F319A-F522-452D-BD7D-4CD65CEB5CBB}"/>
    <dgm:cxn modelId="{F67725DD-9A56-4B6A-B91A-DD6C23987C80}" type="presOf" srcId="{31E8B203-57C4-4E4B-B93C-D60C415B28B1}" destId="{EEA79E2E-9389-4472-8D50-3C5467360505}" srcOrd="0" destOrd="3" presId="urn:microsoft.com/office/officeart/2005/8/layout/vList2"/>
    <dgm:cxn modelId="{C65C97AC-C8A1-48D2-AE63-4B38393CEE2C}" srcId="{CFAA3622-41D5-44DC-932E-99AAB87C73F4}" destId="{2BE9F9FB-AE40-4DE4-AF00-A4B41CFED98C}" srcOrd="2" destOrd="0" parTransId="{E080A801-0F6A-40D8-AB9F-26196650CA65}" sibTransId="{16882282-2550-430B-9C07-35F04F26682F}"/>
    <dgm:cxn modelId="{079DB9A5-64C0-4823-A2A7-C63FC7EAB05D}" srcId="{CD53E79E-9802-4B39-BB57-E0009B779B36}" destId="{31E8B203-57C4-4E4B-B93C-D60C415B28B1}" srcOrd="3" destOrd="0" parTransId="{5B293933-4975-4CB9-BA8D-4CA6C6B67147}" sibTransId="{DF62F4FF-0BD0-4AE0-8D86-EA771811C06C}"/>
    <dgm:cxn modelId="{A3540906-AAC1-4C8E-97E4-CBC98B11D275}" srcId="{4255520E-B78E-45FA-85B5-FD91F2918B76}" destId="{CD53E79E-9802-4B39-BB57-E0009B779B36}" srcOrd="2" destOrd="0" parTransId="{B68C5EE4-4710-40DF-A869-DF7A6CACBBF4}" sibTransId="{171599DD-44F5-4847-891F-AFEC5924691D}"/>
    <dgm:cxn modelId="{87CD2626-060C-4974-AD46-7B61AAE2D131}" type="presOf" srcId="{CD53E79E-9802-4B39-BB57-E0009B779B36}" destId="{C47F1120-D887-43A3-95C9-3342C3F9902E}" srcOrd="0" destOrd="0" presId="urn:microsoft.com/office/officeart/2005/8/layout/vList2"/>
    <dgm:cxn modelId="{1FF6D35F-8C9C-4CEB-B731-6AB4F173938B}" type="presOf" srcId="{5FEDF61C-2AD4-494A-B2AE-5F084A1EBA28}" destId="{34BA02A1-678F-47C6-B235-E44ACAB9185C}" srcOrd="0" destOrd="1" presId="urn:microsoft.com/office/officeart/2005/8/layout/vList2"/>
    <dgm:cxn modelId="{7780BC11-27C6-434C-9F64-611082A44946}" type="presOf" srcId="{2BE9F9FB-AE40-4DE4-AF00-A4B41CFED98C}" destId="{A76133A5-FDDC-430F-A6C7-31D07AE247C2}" srcOrd="0" destOrd="2" presId="urn:microsoft.com/office/officeart/2005/8/layout/vList2"/>
    <dgm:cxn modelId="{216291C1-F3B1-44E4-88B7-836D76E8CE6F}" srcId="{4255520E-B78E-45FA-85B5-FD91F2918B76}" destId="{3E52BDC2-D7DC-407F-A1DF-80BAE432E4B1}" srcOrd="1" destOrd="0" parTransId="{99DED51A-7943-4DB7-9BC9-55F1813CE986}" sibTransId="{6C621F59-48E5-4B70-B0D6-3A9A2DE7E729}"/>
    <dgm:cxn modelId="{117736A1-6413-437C-A41B-12C127FCC300}" srcId="{CFAA3622-41D5-44DC-932E-99AAB87C73F4}" destId="{DD396188-C571-490C-9DCE-49BC0BC270A7}" srcOrd="0" destOrd="0" parTransId="{3FE0C20E-581A-4CE7-B363-30F2E89B3350}" sibTransId="{2B6B5B69-20A9-4B45-9F2D-DFEED0CA418E}"/>
    <dgm:cxn modelId="{E52A66CF-DD59-44A0-9E64-346738A4AD28}" type="presParOf" srcId="{D42553E2-DA88-4E71-BFD4-ED7B2B235D39}" destId="{5744F3E7-B653-4077-93C6-E2536FF6909F}" srcOrd="0" destOrd="0" presId="urn:microsoft.com/office/officeart/2005/8/layout/vList2"/>
    <dgm:cxn modelId="{FDF9B589-4D61-4D0C-B1E8-F4ED0702DFB6}" type="presParOf" srcId="{D42553E2-DA88-4E71-BFD4-ED7B2B235D39}" destId="{A76133A5-FDDC-430F-A6C7-31D07AE247C2}" srcOrd="1" destOrd="0" presId="urn:microsoft.com/office/officeart/2005/8/layout/vList2"/>
    <dgm:cxn modelId="{1C64BDD6-C389-407F-8650-EE79E2D52782}" type="presParOf" srcId="{D42553E2-DA88-4E71-BFD4-ED7B2B235D39}" destId="{A3073CBA-5786-47B4-A29D-9419F1585BC3}" srcOrd="2" destOrd="0" presId="urn:microsoft.com/office/officeart/2005/8/layout/vList2"/>
    <dgm:cxn modelId="{1E86DD78-2830-416A-B28D-23525F9AB39D}" type="presParOf" srcId="{D42553E2-DA88-4E71-BFD4-ED7B2B235D39}" destId="{34BA02A1-678F-47C6-B235-E44ACAB9185C}" srcOrd="3" destOrd="0" presId="urn:microsoft.com/office/officeart/2005/8/layout/vList2"/>
    <dgm:cxn modelId="{75577A5E-6CF8-4AA7-8D79-BF85F205EBF7}" type="presParOf" srcId="{D42553E2-DA88-4E71-BFD4-ED7B2B235D39}" destId="{C47F1120-D887-43A3-95C9-3342C3F9902E}" srcOrd="4" destOrd="0" presId="urn:microsoft.com/office/officeart/2005/8/layout/vList2"/>
    <dgm:cxn modelId="{A3D69D72-984E-4ED9-9449-CB5B04E84EE3}" type="presParOf" srcId="{D42553E2-DA88-4E71-BFD4-ED7B2B235D39}" destId="{EEA79E2E-9389-4472-8D50-3C5467360505}" srcOrd="5" destOrd="0" presId="urn:microsoft.com/office/officeart/2005/8/layout/vList2"/>
  </dgm:cxnLst>
  <dgm:bg/>
  <dgm:whole/>
  <dgm:extLst>
    <a:ext uri="http://schemas.microsoft.com/office/drawing/2008/diagram">
      <dsp:dataModelExt xmlns:dsp="http://schemas.microsoft.com/office/drawing/2008/diagram" xmlns:a="http://schemas.openxmlformats.org/drawingml/2006/main" xmlns:dgm="http://schemas.openxmlformats.org/drawingml/2006/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34509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34509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34509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46E1CAF8-9BC4-4A67-9B47-913B6C3E468E}"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67259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3440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3440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440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3440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3A015F2-3F4B-46C8-A3C8-E334F44657DF}"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973869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BE" dirty="0"/>
          </a:p>
        </p:txBody>
      </p:sp>
      <p:sp>
        <p:nvSpPr>
          <p:cNvPr id="4" name="Slide Number Placeholder 3"/>
          <p:cNvSpPr>
            <a:spLocks noGrp="1"/>
          </p:cNvSpPr>
          <p:nvPr>
            <p:ph type="sldNum" sz="quarter" idx="10"/>
          </p:nvPr>
        </p:nvSpPr>
        <p:spPr/>
        <p:txBody>
          <a:bodyPr/>
          <a:lstStyle/>
          <a:p>
            <a:fld id="{98745FF2-7E6D-4180-BB18-BCAC2790DA8C}" type="slidenum">
              <a:rPr lang="nl-BE">
                <a:solidFill>
                  <a:prstClr val="black"/>
                </a:solidFill>
              </a:rPr>
              <a:pPr/>
              <a:t>1</a:t>
            </a:fld>
            <a:endParaRPr lang="nl-BE">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30521028"/>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BE" dirty="0" smtClean="0"/>
              <a:t>... </a:t>
            </a:r>
            <a:r>
              <a:rPr lang="en-US" dirty="0" smtClean="0"/>
              <a:t>and</a:t>
            </a:r>
            <a:r>
              <a:rPr lang="en-US" baseline="0" dirty="0" smtClean="0"/>
              <a:t> this well eventually result in </a:t>
            </a:r>
            <a:r>
              <a:rPr lang="en-US" u="sng" baseline="0" dirty="0" smtClean="0"/>
              <a:t>separately evolving metapopulation lineages</a:t>
            </a:r>
            <a:endParaRPr lang="nl-BE" u="sng" dirty="0" smtClean="0"/>
          </a:p>
          <a:p>
            <a:endParaRPr lang="nl-BE" dirty="0" smtClean="0"/>
          </a:p>
          <a:p>
            <a:r>
              <a:rPr lang="nl-BE" dirty="0" smtClean="0"/>
              <a:t>So this figure illustrates two speciation events at time</a:t>
            </a:r>
            <a:r>
              <a:rPr lang="nl-BE" baseline="0" dirty="0" smtClean="0"/>
              <a:t> T1 and T2.</a:t>
            </a:r>
          </a:p>
          <a:p>
            <a:endParaRPr lang="nl-B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This process, running inside the species tree, has two consequences</a:t>
            </a:r>
            <a:r>
              <a:rPr lang="en-US" dirty="0" smtClean="0"/>
              <a:t>: …</a:t>
            </a:r>
          </a:p>
          <a:p>
            <a:endParaRPr lang="nl-BE" dirty="0"/>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33</a:t>
            </a:fld>
            <a:endParaRPr lang="nl-BE">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48393650"/>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None/>
            </a:pPr>
            <a:r>
              <a:rPr lang="en-US" dirty="0" smtClean="0"/>
              <a:t>First, DNA divergence times may not correspond to speciation times.</a:t>
            </a:r>
            <a:r>
              <a:rPr lang="en-US" baseline="0" dirty="0" smtClean="0"/>
              <a:t> In this example, the most recent common ancestor (MRCA) of these three alleles is more ancient than the first speciation event. This is known as “deep coalescence”.</a:t>
            </a:r>
            <a:endParaRPr lang="en-US" dirty="0" smtClean="0"/>
          </a:p>
          <a:p>
            <a:pPr marL="228600" indent="-228600">
              <a:buNone/>
            </a:pPr>
            <a:endParaRPr lang="en-US" dirty="0" smtClean="0"/>
          </a:p>
          <a:p>
            <a:pPr marL="228600" indent="-228600">
              <a:buNone/>
            </a:pPr>
            <a:r>
              <a:rPr lang="en-US" dirty="0" smtClean="0"/>
              <a:t>Secondly, the topology of the gene tree can</a:t>
            </a:r>
            <a:r>
              <a:rPr lang="en-US" baseline="0" dirty="0" smtClean="0"/>
              <a:t> be different from the </a:t>
            </a:r>
            <a:r>
              <a:rPr lang="en-US" dirty="0" smtClean="0"/>
              <a:t>species tree</a:t>
            </a:r>
            <a:r>
              <a:rPr lang="en-US" baseline="0" dirty="0" smtClean="0"/>
              <a:t>. This is a direct consequence of this deep coalescence, in combination with </a:t>
            </a:r>
            <a:r>
              <a:rPr lang="en-US" u="sng" baseline="0" dirty="0" smtClean="0"/>
              <a:t>incomplete </a:t>
            </a:r>
            <a:r>
              <a:rPr lang="en-US" u="sng" dirty="0" smtClean="0"/>
              <a:t>fixation of gene lineages within species lineages</a:t>
            </a:r>
            <a:r>
              <a:rPr lang="en-US" u="none" dirty="0" smtClean="0"/>
              <a:t>,</a:t>
            </a:r>
            <a:r>
              <a:rPr lang="en-US" u="none" baseline="0" dirty="0" smtClean="0"/>
              <a:t> known as </a:t>
            </a:r>
            <a:r>
              <a:rPr lang="en-US" u="sng" dirty="0" smtClean="0"/>
              <a:t>incomplete lineage sorting</a:t>
            </a:r>
            <a:r>
              <a:rPr lang="en-US" dirty="0" smtClean="0"/>
              <a:t>. So in this example, the gene tree would wrongly suggest a closer relationship between</a:t>
            </a:r>
            <a:r>
              <a:rPr lang="en-US" baseline="0" dirty="0" smtClean="0"/>
              <a:t> species A and B</a:t>
            </a:r>
            <a:endParaRPr lang="en-US" dirty="0" smtClean="0"/>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34</a:t>
            </a:fld>
            <a:endParaRPr lang="nl-BE">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14718170"/>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BE" dirty="0" smtClean="0"/>
              <a:t>Gene trees can only be analysed</a:t>
            </a:r>
            <a:r>
              <a:rPr lang="nl-BE" baseline="0" dirty="0" smtClean="0"/>
              <a:t> when mutations have occured along the way, resulting in different alleles (indicated here with different colours). So here we have a yellow allele, which mutated resulting in a blue allele, and so on ...</a:t>
            </a:r>
            <a:endParaRPr lang="nl-BE" dirty="0"/>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35</a:t>
            </a:fld>
            <a:endParaRPr lang="nl-BE">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56263042"/>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smtClean="0"/>
              <a:t>When we colour the entire figure, we can see two important things:</a:t>
            </a:r>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smtClean="0"/>
              <a:t>- First we see that in the course of time allele frequencies will change within one species, and that in some cases alleles will be lost alltogether. For example in this case the yellow allele was initially dominant and was gradually lost in time and replaced by the blue allele.</a:t>
            </a:r>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smtClean="0"/>
              <a:t>- Secondly, when new species are formed, newly formed species will largely contain ancestral alleles. As a result identical alleles are shared between different species, known as </a:t>
            </a:r>
            <a:r>
              <a:rPr lang="nl-BE" u="sng" baseline="0" dirty="0" smtClean="0"/>
              <a:t>t</a:t>
            </a:r>
            <a:r>
              <a:rPr lang="nl-BE" u="sng" dirty="0" smtClean="0"/>
              <a:t>rans-species polymorphism</a:t>
            </a:r>
            <a:r>
              <a:rPr lang="nl-BE" u="none" baseline="0" dirty="0" smtClean="0"/>
              <a:t>. For example, initially all three newly formed species contained the dominant blue allele. In present time</a:t>
            </a:r>
            <a:r>
              <a:rPr lang="nl-BE" baseline="0" dirty="0" smtClean="0"/>
              <a:t>, the “green” alleles are shared between species A&amp;B, and the “blue” alleles between species B&amp;C.</a:t>
            </a: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36</a:t>
            </a:fld>
            <a:endParaRPr lang="nl-BE">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5508"/>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BE" u="sng" baseline="0" dirty="0" smtClean="0"/>
              <a:t>When we would construct a gene tree at this stage</a:t>
            </a:r>
            <a:r>
              <a:rPr lang="nl-BE" baseline="0" dirty="0" smtClean="0"/>
              <a:t>, we would find that early diverging species are not necessarily monophyletic in their alleles at a studied locus.</a:t>
            </a:r>
          </a:p>
          <a:p>
            <a:endParaRPr lang="nl-BE" baseline="0" dirty="0" smtClean="0"/>
          </a:p>
          <a:p>
            <a:pPr>
              <a:buFontTx/>
              <a:buChar char="-"/>
            </a:pPr>
            <a:r>
              <a:rPr lang="nl-BE" baseline="0" dirty="0" smtClean="0"/>
              <a:t> In this case species </a:t>
            </a:r>
            <a:r>
              <a:rPr lang="en-GB" sz="1200" kern="1200" baseline="0" dirty="0" smtClean="0">
                <a:solidFill>
                  <a:schemeClr val="tx1"/>
                </a:solidFill>
                <a:latin typeface="+mn-lt"/>
                <a:ea typeface="+mn-ea"/>
                <a:cs typeface="+mn-cs"/>
              </a:rPr>
              <a:t>C is paraphyletic because it includes all descendant alleles from this common ancestor here, except for this blue one here.</a:t>
            </a:r>
          </a:p>
          <a:p>
            <a:pPr>
              <a:buFontTx/>
              <a:buChar char="-"/>
            </a:pPr>
            <a:r>
              <a:rPr lang="en-GB" sz="1200" kern="1200" baseline="0" dirty="0" smtClean="0">
                <a:solidFill>
                  <a:schemeClr val="tx1"/>
                </a:solidFill>
                <a:latin typeface="+mn-lt"/>
                <a:ea typeface="+mn-ea"/>
                <a:cs typeface="+mn-cs"/>
              </a:rPr>
              <a:t> Species B is polyphyletic because for one set of alleles it shares a common ancestor with species A, while the other alleles are more closely related to species C.</a:t>
            </a:r>
          </a:p>
          <a:p>
            <a:r>
              <a:rPr lang="en-GB" sz="1200" kern="1200" baseline="0" dirty="0" smtClean="0">
                <a:solidFill>
                  <a:schemeClr val="tx1"/>
                </a:solidFill>
                <a:latin typeface="+mn-lt"/>
                <a:ea typeface="+mn-ea"/>
                <a:cs typeface="+mn-cs"/>
              </a:rPr>
              <a:t>- Species A is in principle monophyletic because </a:t>
            </a:r>
            <a:r>
              <a:rPr lang="en-US" sz="1200" kern="1200" baseline="0" dirty="0" smtClean="0">
                <a:solidFill>
                  <a:schemeClr val="tx1"/>
                </a:solidFill>
                <a:latin typeface="+mn-lt"/>
                <a:ea typeface="+mn-ea"/>
                <a:cs typeface="+mn-cs"/>
              </a:rPr>
              <a:t>it contains all the descendant alleles of a common ancestral allele from the same species. However, in </a:t>
            </a:r>
            <a:r>
              <a:rPr lang="en-GB" sz="1200" kern="1200" baseline="0" dirty="0" smtClean="0">
                <a:solidFill>
                  <a:schemeClr val="tx1"/>
                </a:solidFill>
                <a:latin typeface="+mn-lt"/>
                <a:ea typeface="+mn-ea"/>
                <a:cs typeface="+mn-cs"/>
              </a:rPr>
              <a:t>practice, a phylogenetic analysis might not recover species A as monophyletic as it shares the green alleles with species B.</a:t>
            </a: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37</a:t>
            </a:fld>
            <a:endParaRPr lang="nl-BE">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40449478"/>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noProof="0" dirty="0" smtClean="0"/>
              <a:t>As time goes</a:t>
            </a:r>
            <a:r>
              <a:rPr lang="en-US" baseline="0" noProof="0" dirty="0" smtClean="0"/>
              <a:t> by, </a:t>
            </a:r>
            <a:r>
              <a:rPr lang="en-US" noProof="0" dirty="0" smtClean="0"/>
              <a:t>alleles will</a:t>
            </a:r>
            <a:r>
              <a:rPr lang="en-US" baseline="0" noProof="0" dirty="0" smtClean="0"/>
              <a:t> become fixed in the species, which </a:t>
            </a:r>
            <a:r>
              <a:rPr lang="en-US" noProof="0" dirty="0" smtClean="0"/>
              <a:t>will result in reciprocal monophyly. </a:t>
            </a:r>
            <a:r>
              <a:rPr lang="en-US" baseline="0" noProof="0" dirty="0" smtClean="0"/>
              <a:t>The relationships between the alleles of a studies locus will correspond to the species.</a:t>
            </a:r>
          </a:p>
          <a:p>
            <a:r>
              <a:rPr lang="en-US" baseline="0" noProof="0" dirty="0" smtClean="0"/>
              <a:t>So in this example, species A, B and C are monophyletic because in each species the alleles share a single common ancestor, which </a:t>
            </a: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38</a:t>
            </a:fld>
            <a:endParaRPr lang="nl-BE">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01483242"/>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noProof="0" dirty="0" smtClean="0"/>
              <a:t>Now what t</a:t>
            </a:r>
            <a:r>
              <a:rPr lang="en-US" noProof="0" dirty="0" smtClean="0"/>
              <a:t>his figure shows is that although gene genealogies below and </a:t>
            </a:r>
            <a:r>
              <a:rPr lang="en-US" baseline="0" noProof="0" dirty="0" smtClean="0"/>
              <a:t>above the species level are different in nature, young lineages reside within a zone where both processes meet. </a:t>
            </a:r>
          </a:p>
          <a:p>
            <a:endParaRPr lang="en-US" u="sng" baseline="0" noProof="0" dirty="0" smtClean="0"/>
          </a:p>
          <a:p>
            <a:r>
              <a:rPr lang="en-US" u="sng" baseline="0" noProof="0" dirty="0" smtClean="0"/>
              <a:t>Therefore species delimitation should incorporate aspects of both population genetics and phylogenetics.</a:t>
            </a: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39</a:t>
            </a:fld>
            <a:endParaRPr lang="nl-BE">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05493441"/>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Several methods of DNA-based</a:t>
            </a:r>
            <a:r>
              <a:rPr lang="en-US" baseline="0" noProof="0" dirty="0" smtClean="0"/>
              <a:t> species delimitation </a:t>
            </a:r>
            <a:r>
              <a:rPr lang="en-US" noProof="0" dirty="0" smtClean="0"/>
              <a:t>have been developed</a:t>
            </a:r>
            <a:r>
              <a:rPr lang="en-US"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I</a:t>
            </a:r>
            <a:r>
              <a:rPr lang="en-US" baseline="0" noProof="0" dirty="0" smtClean="0"/>
              <a:t> will focus on two recently developed methods that </a:t>
            </a:r>
            <a:r>
              <a:rPr lang="en-US" u="sng" baseline="0" noProof="0" dirty="0" smtClean="0"/>
              <a:t>combine phylogenetic and coalescent models</a:t>
            </a:r>
            <a:r>
              <a:rPr lang="en-US" u="none" baseline="0" noProof="0" dirty="0" smtClean="0"/>
              <a:t>: one </a:t>
            </a:r>
            <a:r>
              <a:rPr lang="en-US" baseline="0" noProof="0" dirty="0" smtClean="0"/>
              <a:t>single-locus and one multi-locus approach</a:t>
            </a: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40</a:t>
            </a:fld>
            <a:endParaRPr lang="nl-BE">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86508568"/>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5737CA-7850-4637-9674-E68EE3683AF6}" type="slidenum">
              <a:rPr lang="en-US">
                <a:solidFill>
                  <a:prstClr val="black"/>
                </a:solidFill>
              </a:rPr>
              <a:pPr/>
              <a:t>41</a:t>
            </a:fld>
            <a:endParaRPr lang="en-US">
              <a:solidFill>
                <a:prstClr val="black"/>
              </a:solidFill>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r>
              <a:rPr lang="en-US" dirty="0" smtClean="0"/>
              <a:t>A first method, the GMYC model approach,</a:t>
            </a:r>
            <a:r>
              <a:rPr lang="en-US" baseline="0" dirty="0" smtClean="0"/>
              <a:t> is a likelihood method that uses single-locus data. </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idea is that differences between species-level</a:t>
            </a:r>
            <a:r>
              <a:rPr lang="en-US" baseline="0" dirty="0" smtClean="0"/>
              <a:t> evolutionary processes (speciation and selection) and population-level evolutionary processes will result in different branching rates in a phylogenetic tree.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approach aims at detecting this shift between </a:t>
            </a:r>
            <a:r>
              <a:rPr lang="en-US" baseline="0" dirty="0" err="1" smtClean="0"/>
              <a:t>interspecific</a:t>
            </a:r>
            <a:r>
              <a:rPr lang="en-US" baseline="0" dirty="0" smtClean="0"/>
              <a:t> and intraspecific branching.</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24392802"/>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91DE98-38B2-429D-91E8-FB82A61CB856}" type="slidenum">
              <a:rPr lang="en-US">
                <a:solidFill>
                  <a:prstClr val="black"/>
                </a:solidFill>
              </a:rPr>
              <a:pPr/>
              <a:t>42</a:t>
            </a:fld>
            <a:endParaRPr lang="en-US">
              <a:solidFill>
                <a:prstClr val="black"/>
              </a:solidFill>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approach uses </a:t>
            </a:r>
            <a:r>
              <a:rPr lang="en-US" baseline="0" dirty="0" smtClean="0"/>
              <a:t>branching rates on an </a:t>
            </a:r>
            <a:r>
              <a:rPr lang="en-US" dirty="0" smtClean="0"/>
              <a:t>ultrametric tree as raw</a:t>
            </a:r>
            <a:r>
              <a:rPr lang="en-US" baseline="0" dirty="0" smtClean="0"/>
              <a:t> data.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First two alternative models are compared to test if there is evidence for a transition in branching rates: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 A single coalescence model that assumes no separate lineages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2) and a model that combines a coalescent model of intraspecific branching with a Yule model for </a:t>
            </a:r>
            <a:r>
              <a:rPr lang="en-US" baseline="0" dirty="0" err="1" smtClean="0"/>
              <a:t>interspecific</a:t>
            </a:r>
            <a:r>
              <a:rPr lang="en-US" baseline="0" dirty="0" smtClean="0"/>
              <a:t> branching, thus assuming multiple species.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Next,</a:t>
            </a:r>
            <a:r>
              <a:rPr lang="en-US" baseline="0" dirty="0" smtClean="0"/>
              <a:t> the location of the switch from </a:t>
            </a:r>
            <a:r>
              <a:rPr lang="en-US" sz="1200" dirty="0" smtClean="0"/>
              <a:t>speciation to coalescence nodes is fitted</a:t>
            </a:r>
            <a:r>
              <a:rPr lang="en-US" sz="1200" baseline="0" dirty="0" smtClean="0"/>
              <a:t> on the tree (this vertical line), resulting in an estimation of species boundaries.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Finally, the method provides a </a:t>
            </a:r>
            <a:r>
              <a:rPr lang="en-US" baseline="0" dirty="0" smtClean="0"/>
              <a:t>statistical measure of confidence for the species boundaries (indicated with this light grey bar here).</a:t>
            </a:r>
            <a:endParaRPr lang="en-US"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48180871"/>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r>
              <a:rPr lang="nl-BE" altLang="en-US" smtClean="0">
                <a:latin typeface="Arial" panose="020B0604020202020204" pitchFamily="34" charset="0"/>
              </a:rPr>
              <a:t>fitis</a:t>
            </a: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66AA356-7282-4C01-AA35-02B6304B8C65}" type="slidenum">
              <a:rPr lang="nl-NL" altLang="en-US"/>
              <a:pPr eaLnBrk="1" hangingPunct="1"/>
              <a:t>17</a:t>
            </a:fld>
            <a:endParaRPr lang="nl-NL"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0659198"/>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This approach has been found useful for rapid species inventory and discovery.</a:t>
            </a:r>
          </a:p>
          <a:p>
            <a:r>
              <a:rPr lang="en-US" sz="1200" kern="1200" baseline="0" dirty="0" smtClean="0">
                <a:solidFill>
                  <a:schemeClr val="tx1"/>
                </a:solidFill>
                <a:latin typeface="+mn-lt"/>
                <a:ea typeface="+mn-ea"/>
                <a:cs typeface="+mn-cs"/>
              </a:rPr>
              <a:t>For example in this study the mitochondrial cox2 gene was sequenced for more than 1500 insects in Madagascar, resulting in the recognition of 370 putative species. </a:t>
            </a:r>
            <a:endParaRPr lang="en-US" dirty="0"/>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43</a:t>
            </a:fld>
            <a:endParaRPr lang="nl-BE">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6341626"/>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BE" dirty="0" smtClean="0"/>
              <a:t>mayfly genus </a:t>
            </a:r>
            <a:r>
              <a:rPr lang="nl-BE" i="1" dirty="0" smtClean="0"/>
              <a:t>Rhithrogena</a:t>
            </a:r>
            <a:endParaRPr lang="en-US" dirty="0"/>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44</a:t>
            </a:fld>
            <a:endParaRPr lang="nl-BE">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5975258"/>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BE" dirty="0" smtClean="0"/>
              <a:t>[skip slide]</a:t>
            </a:r>
          </a:p>
          <a:p>
            <a:endParaRPr lang="nl-BE" dirty="0" smtClean="0"/>
          </a:p>
          <a:p>
            <a:r>
              <a:rPr lang="nl-BE" dirty="0" smtClean="0"/>
              <a:t>More or less the same</a:t>
            </a:r>
            <a:r>
              <a:rPr lang="nl-BE" baseline="0" dirty="0" smtClean="0"/>
              <a:t> story in the </a:t>
            </a:r>
            <a:r>
              <a:rPr lang="nl-BE" dirty="0" smtClean="0"/>
              <a:t>Boodlea complex</a:t>
            </a:r>
            <a:r>
              <a:rPr lang="nl-BE" baseline="0" dirty="0" smtClean="0"/>
              <a:t>, where we analysed the ITS region.</a:t>
            </a:r>
            <a:endParaRPr lang="nl-BE" dirty="0" smtClean="0"/>
          </a:p>
          <a:p>
            <a:endParaRPr lang="nl-BE" dirty="0" smtClean="0"/>
          </a:p>
          <a:p>
            <a:r>
              <a:rPr lang="nl-BE" baseline="0" dirty="0" smtClean="0"/>
              <a:t>Like in Bryopsis, a combination of cryptic diversity and intraspecific morphological variability resulted in serious conflict with traditional species boundaries.</a:t>
            </a: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45</a:t>
            </a:fld>
            <a:endParaRPr lang="nl-BE">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90516197"/>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BE" dirty="0" smtClean="0"/>
              <a:t>This is the brown alga Dictyota.</a:t>
            </a:r>
          </a:p>
          <a:p>
            <a:endParaRPr lang="nl-BE" dirty="0" smtClean="0"/>
          </a:p>
          <a:p>
            <a:r>
              <a:rPr lang="nl-BE" dirty="0" smtClean="0"/>
              <a:t>Here we focussed</a:t>
            </a:r>
            <a:r>
              <a:rPr lang="nl-BE" baseline="0" dirty="0" smtClean="0"/>
              <a:t> specifically on two species with a wide geographical distribution: </a:t>
            </a:r>
            <a:r>
              <a:rPr lang="nl-BE" i="1" baseline="0" dirty="0" smtClean="0"/>
              <a:t>Dicyota crenulata</a:t>
            </a:r>
            <a:r>
              <a:rPr lang="nl-BE" baseline="0" dirty="0" smtClean="0"/>
              <a:t> and </a:t>
            </a:r>
            <a:r>
              <a:rPr lang="nl-BE" i="1" baseline="0" dirty="0" smtClean="0"/>
              <a:t>D. ciliolata</a:t>
            </a:r>
            <a:r>
              <a:rPr lang="nl-BE" baseline="0" dirty="0" smtClean="0"/>
              <a:t>.</a:t>
            </a:r>
          </a:p>
          <a:p>
            <a:endParaRPr lang="nl-B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smtClean="0"/>
              <a:t>We analysed plastid encoded psbA sequences, and found that </a:t>
            </a:r>
            <a:r>
              <a:rPr lang="en-US" dirty="0" smtClean="0"/>
              <a:t>Dictyota </a:t>
            </a:r>
            <a:r>
              <a:rPr lang="en-US" dirty="0" err="1" smtClean="0"/>
              <a:t>crenulata</a:t>
            </a:r>
            <a:r>
              <a:rPr lang="en-US" dirty="0" smtClean="0"/>
              <a:t> actually</a:t>
            </a:r>
            <a:r>
              <a:rPr lang="en-US" baseline="0" dirty="0" smtClean="0"/>
              <a:t> </a:t>
            </a:r>
            <a:r>
              <a:rPr lang="en-US" dirty="0" smtClean="0"/>
              <a:t>consists of several cryptic species with more restricted distributions. In contrast, the </a:t>
            </a:r>
            <a:r>
              <a:rPr lang="en-US" dirty="0" err="1" smtClean="0"/>
              <a:t>pantropical</a:t>
            </a:r>
            <a:r>
              <a:rPr lang="en-US" dirty="0" smtClean="0"/>
              <a:t> distribution of D. </a:t>
            </a:r>
            <a:r>
              <a:rPr lang="en-US" dirty="0" err="1" smtClean="0"/>
              <a:t>ciliolata</a:t>
            </a:r>
            <a:r>
              <a:rPr lang="en-US" dirty="0" smtClean="0"/>
              <a:t> is confirmed by DNA data.</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The wide range of </a:t>
            </a:r>
            <a:r>
              <a:rPr lang="en-GB" sz="1200" i="1" kern="1200" dirty="0" smtClean="0">
                <a:solidFill>
                  <a:schemeClr val="tx1"/>
                </a:solidFill>
                <a:latin typeface="+mn-lt"/>
                <a:ea typeface="+mn-ea"/>
                <a:cs typeface="+mn-cs"/>
              </a:rPr>
              <a:t>D. </a:t>
            </a:r>
            <a:r>
              <a:rPr lang="en-GB" sz="1200" i="1" kern="1200" dirty="0" err="1" smtClean="0">
                <a:solidFill>
                  <a:schemeClr val="tx1"/>
                </a:solidFill>
                <a:latin typeface="+mn-lt"/>
                <a:ea typeface="+mn-ea"/>
                <a:cs typeface="+mn-cs"/>
              </a:rPr>
              <a:t>ciliolata</a:t>
            </a:r>
            <a:r>
              <a:rPr lang="en-GB" sz="1200" kern="1200" dirty="0" smtClean="0">
                <a:solidFill>
                  <a:schemeClr val="tx1"/>
                </a:solidFill>
                <a:latin typeface="+mn-lt"/>
                <a:ea typeface="+mn-ea"/>
                <a:cs typeface="+mn-cs"/>
              </a:rPr>
              <a:t> </a:t>
            </a:r>
            <a:r>
              <a:rPr lang="en-GB" sz="1200" kern="1200" baseline="0" dirty="0" smtClean="0">
                <a:solidFill>
                  <a:schemeClr val="tx1"/>
                </a:solidFill>
                <a:latin typeface="+mn-lt"/>
                <a:ea typeface="+mn-ea"/>
                <a:cs typeface="+mn-cs"/>
              </a:rPr>
              <a:t> can best be explained by </a:t>
            </a:r>
            <a:r>
              <a:rPr lang="en-GB" sz="1200" kern="1200" dirty="0" smtClean="0">
                <a:solidFill>
                  <a:schemeClr val="tx1"/>
                </a:solidFill>
                <a:latin typeface="+mn-lt"/>
                <a:ea typeface="+mn-ea"/>
                <a:cs typeface="+mn-cs"/>
              </a:rPr>
              <a:t>its tolerance towards low temperatures, which would have allowed it to disperse over cold water barriers like southern Africa.</a:t>
            </a:r>
            <a:endParaRPr lang="en-US" dirty="0" smtClean="0"/>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46</a:t>
            </a:fld>
            <a:endParaRPr lang="nl-BE">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007366"/>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noProof="0" dirty="0" smtClean="0"/>
              <a:t>Now, let’s go back to</a:t>
            </a:r>
            <a:r>
              <a:rPr lang="en-US" u="sng" baseline="0" noProof="0" dirty="0" smtClean="0"/>
              <a:t> this figure, which shows that a</a:t>
            </a:r>
            <a:r>
              <a:rPr lang="en-US" u="sng" noProof="0" dirty="0" smtClean="0"/>
              <a:t>fter lineage splitting, species </a:t>
            </a:r>
            <a:r>
              <a:rPr lang="en-US" u="sng" baseline="0" noProof="0" dirty="0" smtClean="0"/>
              <a:t>will go through a phase of </a:t>
            </a:r>
            <a:r>
              <a:rPr lang="en-US" u="sng" baseline="0" noProof="0" dirty="0" err="1" smtClean="0"/>
              <a:t>polyphyly</a:t>
            </a:r>
            <a:r>
              <a:rPr lang="en-US" u="sng" baseline="0" noProof="0" dirty="0" smtClean="0"/>
              <a:t> and </a:t>
            </a:r>
            <a:r>
              <a:rPr lang="en-US" u="sng" baseline="0" noProof="0" dirty="0" err="1" smtClean="0"/>
              <a:t>paraphyly</a:t>
            </a:r>
            <a:r>
              <a:rPr lang="en-US" u="sng" baseline="0" noProof="0" dirty="0" smtClean="0"/>
              <a:t> before becoming monophyletic. </a:t>
            </a:r>
          </a:p>
          <a:p>
            <a:endParaRPr lang="en-US" u="sng" baseline="0" noProof="0" dirty="0" smtClean="0"/>
          </a:p>
          <a:p>
            <a:r>
              <a:rPr lang="en-US" u="sng" baseline="0" noProof="0" dirty="0" smtClean="0"/>
              <a:t>This means that reciprocal monophyly cannot be regarded as a necessary property of species, especially in young lineages.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u="sng" baseline="0" noProof="0" dirty="0" smtClean="0"/>
              <a:t>Simulation studies </a:t>
            </a:r>
            <a:r>
              <a:rPr lang="en-US" b="0" baseline="0" noProof="0" dirty="0" smtClean="0"/>
              <a:t>indicate that a large amount of time is required after initial divergence of a species before there will be a high probability of observing monophyly. This probability is a function of effective population size. So for example, for two lineages with effective population sizes of half a million and one generation a year, it could take about 2 million years before they would be recognized as species under a reciprocal monophyly criterion.</a:t>
            </a:r>
            <a:endParaRPr lang="en-US" baseline="0" noProof="0" dirty="0" smtClean="0"/>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47</a:t>
            </a:fld>
            <a:endParaRPr lang="nl-BE">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32200796"/>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noProof="0" dirty="0" smtClean="0">
                <a:solidFill>
                  <a:schemeClr val="tx1"/>
                </a:solidFill>
                <a:latin typeface="+mn-lt"/>
                <a:ea typeface="+mn-ea"/>
                <a:cs typeface="+mn-cs"/>
              </a:rPr>
              <a:t>Especially at early stages of speciation, </a:t>
            </a:r>
            <a:r>
              <a:rPr lang="en-US" sz="1200" u="none" kern="1200" baseline="0" noProof="0" dirty="0" smtClean="0">
                <a:solidFill>
                  <a:schemeClr val="tx1"/>
                </a:solidFill>
                <a:latin typeface="+mn-lt"/>
                <a:ea typeface="+mn-ea"/>
                <a:cs typeface="+mn-cs"/>
              </a:rPr>
              <a:t>retention of ancestral polymorphism and </a:t>
            </a:r>
            <a:r>
              <a:rPr lang="en-US" sz="1200" u="none" kern="1200" noProof="0" dirty="0" smtClean="0">
                <a:solidFill>
                  <a:schemeClr val="tx1"/>
                </a:solidFill>
                <a:latin typeface="+mn-lt"/>
                <a:ea typeface="+mn-ea"/>
                <a:cs typeface="+mn-cs"/>
              </a:rPr>
              <a:t>incomplete</a:t>
            </a:r>
            <a:r>
              <a:rPr lang="en-US" sz="1200" u="none" kern="1200" baseline="0" noProof="0" dirty="0" smtClean="0">
                <a:solidFill>
                  <a:schemeClr val="tx1"/>
                </a:solidFill>
                <a:latin typeface="+mn-lt"/>
                <a:ea typeface="+mn-ea"/>
                <a:cs typeface="+mn-cs"/>
              </a:rPr>
              <a:t> lineage sorting </a:t>
            </a:r>
            <a:r>
              <a:rPr lang="en-US" sz="1200" u="sng" kern="1200" baseline="0" noProof="0" dirty="0" smtClean="0">
                <a:solidFill>
                  <a:schemeClr val="tx1"/>
                </a:solidFill>
                <a:latin typeface="+mn-lt"/>
                <a:ea typeface="+mn-ea"/>
                <a:cs typeface="+mn-cs"/>
              </a:rPr>
              <a:t>will result in d</a:t>
            </a:r>
            <a:r>
              <a:rPr lang="en-US" sz="1200" u="sng" kern="1200" noProof="0" dirty="0" smtClean="0">
                <a:solidFill>
                  <a:schemeClr val="tx1"/>
                </a:solidFill>
                <a:latin typeface="+mn-lt"/>
                <a:ea typeface="+mn-ea"/>
                <a:cs typeface="+mn-cs"/>
              </a:rPr>
              <a:t>ifferent</a:t>
            </a:r>
            <a:r>
              <a:rPr lang="en-US" sz="1200" u="sng" kern="1200" baseline="0" noProof="0" dirty="0" smtClean="0">
                <a:solidFill>
                  <a:schemeClr val="tx1"/>
                </a:solidFill>
                <a:latin typeface="+mn-lt"/>
                <a:ea typeface="+mn-ea"/>
                <a:cs typeface="+mn-cs"/>
              </a:rPr>
              <a:t> </a:t>
            </a:r>
            <a:r>
              <a:rPr lang="en-US" sz="1200" u="sng" kern="1200" noProof="0" dirty="0" smtClean="0">
                <a:solidFill>
                  <a:schemeClr val="tx1"/>
                </a:solidFill>
                <a:latin typeface="+mn-lt"/>
                <a:ea typeface="+mn-ea"/>
                <a:cs typeface="+mn-cs"/>
              </a:rPr>
              <a:t>loci having</a:t>
            </a:r>
            <a:r>
              <a:rPr lang="en-US" sz="1200" u="sng" kern="1200" baseline="0" noProof="0" dirty="0" smtClean="0">
                <a:solidFill>
                  <a:schemeClr val="tx1"/>
                </a:solidFill>
                <a:latin typeface="+mn-lt"/>
                <a:ea typeface="+mn-ea"/>
                <a:cs typeface="+mn-cs"/>
              </a:rPr>
              <a:t> their </a:t>
            </a:r>
            <a:r>
              <a:rPr lang="en-US" sz="1200" u="sng" kern="1200" noProof="0" dirty="0" smtClean="0">
                <a:solidFill>
                  <a:schemeClr val="tx1"/>
                </a:solidFill>
                <a:latin typeface="+mn-lt"/>
                <a:ea typeface="+mn-ea"/>
                <a:cs typeface="+mn-cs"/>
              </a:rPr>
              <a:t>own gene trees that do not necessarily match the species tree</a:t>
            </a: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48</a:t>
            </a:fld>
            <a:endParaRPr lang="nl-BE">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80313383"/>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New methods of species delimitation are being developed that </a:t>
            </a:r>
            <a:r>
              <a:rPr lang="en-US" u="none" baseline="0" noProof="0" dirty="0" smtClean="0"/>
              <a:t>use multi-locus data and models combining species phylogenies and coalescent processes.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u="sng" baseline="0" noProof="0" dirty="0" smtClean="0"/>
              <a:t>The idea is </a:t>
            </a:r>
            <a:r>
              <a:rPr lang="en-US" u="none" baseline="0" noProof="0" dirty="0" smtClean="0"/>
              <a:t>that despite the lack of monophyletic species, a signal of species divergence persists in gene trees of unlinked loci</a:t>
            </a:r>
            <a:r>
              <a:rPr lang="en-US" u="sng" baseline="0" noProof="0" dirty="0" smtClean="0"/>
              <a:t>.</a:t>
            </a:r>
            <a:endParaRPr lang="en-US" u="sng" noProof="0" dirty="0" smtClean="0"/>
          </a:p>
          <a:p>
            <a:endParaRPr lang="en-US" dirty="0" smtClean="0"/>
          </a:p>
          <a:p>
            <a:r>
              <a:rPr lang="en-US" dirty="0" smtClean="0"/>
              <a:t>These methods are still at an early stage of development, but some have already been implemented in software packages, listed here</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49</a:t>
            </a:fld>
            <a:endParaRPr lang="nl-BE">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39003502"/>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Finally we used a recently developed Bayesian method, BP&amp;P</a:t>
            </a:r>
            <a:r>
              <a:rPr lang="en-GB" sz="1200" kern="1200" baseline="0" dirty="0" smtClean="0">
                <a:solidFill>
                  <a:schemeClr val="tx1"/>
                </a:solidFill>
                <a:latin typeface="+mn-lt"/>
                <a:ea typeface="+mn-ea"/>
                <a:cs typeface="+mn-cs"/>
              </a:rPr>
              <a:t> by </a:t>
            </a:r>
            <a:r>
              <a:rPr lang="en-GB" sz="1200" kern="1200" dirty="0" smtClean="0">
                <a:solidFill>
                  <a:schemeClr val="tx1"/>
                </a:solidFill>
                <a:latin typeface="+mn-lt"/>
                <a:ea typeface="+mn-ea"/>
                <a:cs typeface="+mn-cs"/>
              </a:rPr>
              <a:t>Yang &amp; </a:t>
            </a:r>
            <a:r>
              <a:rPr lang="en-GB" sz="1200" kern="1200" dirty="0" err="1" smtClean="0">
                <a:solidFill>
                  <a:schemeClr val="tx1"/>
                </a:solidFill>
                <a:latin typeface="+mn-lt"/>
                <a:ea typeface="+mn-ea"/>
                <a:cs typeface="+mn-cs"/>
              </a:rPr>
              <a:t>Rannala</a:t>
            </a:r>
            <a:r>
              <a:rPr lang="en-GB" sz="1200" kern="1200" dirty="0" smtClean="0">
                <a:solidFill>
                  <a:schemeClr val="tx1"/>
                </a:solidFill>
                <a:latin typeface="+mn-lt"/>
                <a:ea typeface="+mn-ea"/>
                <a:cs typeface="+mn-cs"/>
              </a:rPr>
              <a:t> 2010, which uses multilocus sequence data,</a:t>
            </a:r>
            <a:r>
              <a:rPr lang="en-GB" sz="1200" kern="1200" baseline="0" dirty="0" smtClean="0">
                <a:solidFill>
                  <a:schemeClr val="tx1"/>
                </a:solidFill>
                <a:latin typeface="+mn-lt"/>
                <a:ea typeface="+mn-ea"/>
                <a:cs typeface="+mn-cs"/>
              </a:rPr>
              <a:t> a </a:t>
            </a:r>
            <a:r>
              <a:rPr lang="en-GB" sz="1200" kern="1200" dirty="0" smtClean="0">
                <a:solidFill>
                  <a:schemeClr val="tx1"/>
                </a:solidFill>
                <a:latin typeface="+mn-lt"/>
                <a:ea typeface="+mn-ea"/>
                <a:cs typeface="+mn-cs"/>
              </a:rPr>
              <a:t>user-supplied species tree, </a:t>
            </a:r>
            <a:r>
              <a:rPr lang="en-GB" sz="1200" kern="1200" baseline="0" dirty="0" smtClean="0">
                <a:solidFill>
                  <a:schemeClr val="tx1"/>
                </a:solidFill>
                <a:latin typeface="+mn-lt"/>
                <a:ea typeface="+mn-ea"/>
                <a:cs typeface="+mn-cs"/>
              </a:rPr>
              <a:t>and prior information on population sizes and divergence times. </a:t>
            </a:r>
          </a:p>
          <a:p>
            <a:endParaRPr lang="en-GB" sz="1200" kern="1200" baseline="0" dirty="0" smtClean="0">
              <a:solidFill>
                <a:schemeClr val="tx1"/>
              </a:solidFill>
              <a:latin typeface="+mn-lt"/>
              <a:ea typeface="+mn-ea"/>
              <a:cs typeface="+mn-cs"/>
            </a:endParaRPr>
          </a:p>
          <a:p>
            <a:r>
              <a:rPr lang="en-GB" sz="1200" u="sng" kern="1200" baseline="0" dirty="0" smtClean="0">
                <a:solidFill>
                  <a:schemeClr val="tx1"/>
                </a:solidFill>
                <a:latin typeface="+mn-lt"/>
                <a:ea typeface="+mn-ea"/>
                <a:cs typeface="+mn-cs"/>
              </a:rPr>
              <a:t>The process of species delimitation can be seen as a choice among possible sets of species on a tree structure</a:t>
            </a:r>
            <a:r>
              <a:rPr lang="en-GB" sz="1200" kern="1200" baseline="0" dirty="0" smtClean="0">
                <a:solidFill>
                  <a:schemeClr val="tx1"/>
                </a:solidFill>
                <a:latin typeface="+mn-lt"/>
                <a:ea typeface="+mn-ea"/>
                <a:cs typeface="+mn-cs"/>
              </a:rPr>
              <a:t>. The method uses reversible jump Markov chain Monte Carlo </a:t>
            </a:r>
            <a:r>
              <a:rPr lang="en-GB" sz="1200" kern="1200" dirty="0" smtClean="0">
                <a:solidFill>
                  <a:schemeClr val="tx1"/>
                </a:solidFill>
                <a:latin typeface="+mn-lt"/>
                <a:ea typeface="+mn-ea"/>
                <a:cs typeface="+mn-cs"/>
              </a:rPr>
              <a:t>to </a:t>
            </a:r>
            <a:r>
              <a:rPr lang="nl-BE" sz="1200" dirty="0" smtClean="0"/>
              <a:t>estimate posterior distribution for species delimitation models.</a:t>
            </a:r>
            <a:endParaRPr lang="en-GB"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50</a:t>
            </a:fld>
            <a:endParaRPr lang="nl-BE">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47172404"/>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BE" sz="1200" kern="1200" dirty="0" smtClean="0">
                <a:solidFill>
                  <a:schemeClr val="tx1"/>
                </a:solidFill>
                <a:latin typeface="+mn-lt"/>
                <a:ea typeface="+mn-ea"/>
                <a:cs typeface="+mn-cs"/>
              </a:rPr>
              <a:t>Genealogical data are an important source of evidence for delimiting species, yet few statistical methods are available for calculating the probabilities associated with different species delimitations. Bayesian species delimitation uses reversible-jump Markov chain Monte Carlo (rjMCMC) in conjunction with a user-specified guide tree to estimate the posterior distribution for species delimitation models containing different numbers of species. We apply Bayesian species delimitation to investigate the speciation history of forest geckos (Hemidactylus fasciatus) from tropicalWest Africa using five nuclear loci (and mtDNA) for 51 specimens representing 10 populations.We find that species diversity in H. fasciatus is currently underestimated, and describe three new species to reflect the most conservative estimate for the number of species in this complex. We examine the impact of the guide tree, and the prior distributions on ancestral population sizes (u) and root age (t0), on the posterior probabilities for species delimitation. Mis-specification of the guide tree or the prior distribution for u can result in strong support for models containing more species. We describe a new statistic for summarizing the posterior distribution of species delimitation models, called speciation probabilities, which summarize the posterior support for each speciation event on the starting guide tree.</a:t>
            </a:r>
            <a:endParaRPr lang="nl-BE"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51</a:t>
            </a:fld>
            <a:endParaRPr lang="nl-BE">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0750877"/>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BE" dirty="0" smtClean="0"/>
              <a:t>We used a multi-locus</a:t>
            </a:r>
            <a:r>
              <a:rPr lang="nl-BE" baseline="0" dirty="0" smtClean="0"/>
              <a:t> approach to </a:t>
            </a:r>
            <a:r>
              <a:rPr lang="nl-BE" dirty="0" smtClean="0"/>
              <a:t>study</a:t>
            </a:r>
            <a:r>
              <a:rPr lang="nl-BE" baseline="0" dirty="0" smtClean="0"/>
              <a:t> species diversity within the red seaweed Portieria.</a:t>
            </a:r>
          </a:p>
          <a:p>
            <a:endParaRPr lang="nl-BE" baseline="0" dirty="0" smtClean="0"/>
          </a:p>
          <a:p>
            <a:r>
              <a:rPr lang="nl-BE" baseline="0" dirty="0" smtClean="0"/>
              <a:t>Portieria is widespread in the tropical and subtropical Indo-West Pacific, and although several species have been described, most phycologists now recognize a single polymorphic species, </a:t>
            </a:r>
            <a:r>
              <a:rPr lang="nl-BE" i="1" baseline="0" dirty="0" smtClean="0"/>
              <a:t>Portieria hornemanii</a:t>
            </a:r>
            <a:r>
              <a:rPr lang="nl-BE" baseline="0" dirty="0" smtClean="0"/>
              <a:t>.</a:t>
            </a: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52</a:t>
            </a:fld>
            <a:endParaRPr lang="nl-BE">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48188034"/>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A015F2-3F4B-46C8-A3C8-E334F44657DF}" type="slidenum">
              <a:rPr lang="en-US" altLang="en-US" smtClean="0"/>
              <a:pPr>
                <a:defRPr/>
              </a:pPr>
              <a:t>25</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02318561"/>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As a first step, we analyzed</a:t>
            </a:r>
            <a:r>
              <a:rPr lang="en-US" sz="1200" kern="1200" baseline="0" dirty="0" smtClean="0">
                <a:solidFill>
                  <a:schemeClr val="tx1"/>
                </a:solidFill>
                <a:latin typeface="+mn-lt"/>
                <a:ea typeface="+mn-ea"/>
                <a:cs typeface="+mn-cs"/>
              </a:rPr>
              <a:t> a large number of </a:t>
            </a:r>
            <a:r>
              <a:rPr lang="en-US" sz="1200" kern="1200" dirty="0" smtClean="0">
                <a:solidFill>
                  <a:schemeClr val="tx1"/>
                </a:solidFill>
                <a:latin typeface="+mn-lt"/>
                <a:ea typeface="+mn-ea"/>
                <a:cs typeface="+mn-cs"/>
              </a:rPr>
              <a:t>mitochondrial cox2-3 spacer sequences</a:t>
            </a:r>
            <a:r>
              <a:rPr lang="en-US" sz="1200" kern="1200" baseline="0" dirty="0" smtClean="0">
                <a:solidFill>
                  <a:schemeClr val="tx1"/>
                </a:solidFill>
                <a:latin typeface="+mn-lt"/>
                <a:ea typeface="+mn-ea"/>
                <a:cs typeface="+mn-cs"/>
              </a:rPr>
              <a:t> from the Philippines. A GMYC analysis of this dataset resulted in about 21 putative species.</a:t>
            </a: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53</a:t>
            </a:fld>
            <a:endParaRPr lang="nl-BE">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21990642"/>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Next we generated </a:t>
            </a:r>
            <a:r>
              <a:rPr lang="en-GB" sz="1200" dirty="0" smtClean="0"/>
              <a:t>datasets of two additional loci</a:t>
            </a:r>
            <a:r>
              <a:rPr lang="en-US" sz="1200" kern="1200" baseline="0" dirty="0" smtClean="0">
                <a:solidFill>
                  <a:schemeClr val="tx1"/>
                </a:solidFill>
                <a:latin typeface="+mn-lt"/>
                <a:ea typeface="+mn-ea"/>
                <a:cs typeface="+mn-cs"/>
              </a:rPr>
              <a:t>: the nuclear EF2 and the plastid </a:t>
            </a:r>
            <a:r>
              <a:rPr lang="en-US" sz="1200" kern="1200" baseline="0" dirty="0" err="1" smtClean="0">
                <a:solidFill>
                  <a:schemeClr val="tx1"/>
                </a:solidFill>
                <a:latin typeface="+mn-lt"/>
                <a:ea typeface="+mn-ea"/>
                <a:cs typeface="+mn-cs"/>
              </a:rPr>
              <a:t>rbcL+spacer</a:t>
            </a:r>
            <a:r>
              <a:rPr lang="en-US" sz="1200" kern="1200" baseline="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nl-BE" dirty="0" smtClean="0"/>
              <a:t>What we found is that </a:t>
            </a:r>
            <a:r>
              <a:rPr lang="nl-BE" baseline="0" dirty="0" smtClean="0"/>
              <a:t>m</a:t>
            </a:r>
            <a:r>
              <a:rPr lang="nl-BE" dirty="0" smtClean="0"/>
              <a:t>ost cox2-3</a:t>
            </a:r>
            <a:r>
              <a:rPr lang="nl-BE" baseline="0" dirty="0" smtClean="0"/>
              <a:t> </a:t>
            </a:r>
            <a:r>
              <a:rPr lang="nl-BE" dirty="0" smtClean="0"/>
              <a:t>GMYC clusters</a:t>
            </a:r>
            <a:r>
              <a:rPr lang="nl-BE" baseline="0" dirty="0" smtClean="0"/>
              <a:t> </a:t>
            </a:r>
            <a:r>
              <a:rPr lang="nl-BE" dirty="0" smtClean="0"/>
              <a:t>were also recovered as monophyletic groups in the nuclear and plastid tree.</a:t>
            </a:r>
          </a:p>
          <a:p>
            <a:endParaRPr lang="nl-BE" dirty="0" smtClean="0"/>
          </a:p>
          <a:p>
            <a:r>
              <a:rPr lang="nl-BE" dirty="0" smtClean="0"/>
              <a:t>Except</a:t>
            </a:r>
            <a:r>
              <a:rPr lang="nl-BE" baseline="0" dirty="0" smtClean="0"/>
              <a:t> in this clade here, we found incongruence. This blue clade, for example, is poly- or paraphyletic in the two other trees. Similarly, the red, green and purple clusters were not recovered as clades in the EF tree.</a:t>
            </a:r>
            <a:endParaRPr lang="nl-BE" dirty="0" smtClean="0"/>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54</a:t>
            </a:fld>
            <a:endParaRPr lang="nl-BE">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2249755"/>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For Portieria, we ran the multi-locus Bayesian analysis with different priors, including the conservative combination of large population size and shallow divergences, which would favor fewer species.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When assuming 21 species, the analysis showed high speciation probabilities for all nodes (indicated with the green boxes),</a:t>
            </a:r>
            <a:r>
              <a:rPr lang="en-US" baseline="0" dirty="0" smtClean="0"/>
              <a:t> thus </a:t>
            </a:r>
            <a:r>
              <a:rPr lang="en-GB" sz="1200" kern="1200" dirty="0" smtClean="0">
                <a:solidFill>
                  <a:schemeClr val="tx1"/>
                </a:solidFill>
                <a:latin typeface="+mn-lt"/>
                <a:ea typeface="+mn-ea"/>
                <a:cs typeface="+mn-cs"/>
              </a:rPr>
              <a:t>confirming the species boundaries based on the </a:t>
            </a:r>
            <a:r>
              <a:rPr lang="en-GB" sz="1200" i="1" kern="1200" dirty="0" err="1" smtClean="0">
                <a:solidFill>
                  <a:schemeClr val="tx1"/>
                </a:solidFill>
                <a:latin typeface="+mn-lt"/>
                <a:ea typeface="+mn-ea"/>
                <a:cs typeface="+mn-cs"/>
              </a:rPr>
              <a:t>cox</a:t>
            </a:r>
            <a:r>
              <a:rPr lang="en-GB" sz="1200" kern="1200" dirty="0" smtClean="0">
                <a:solidFill>
                  <a:schemeClr val="tx1"/>
                </a:solidFill>
                <a:latin typeface="+mn-lt"/>
                <a:ea typeface="+mn-ea"/>
                <a:cs typeface="+mn-cs"/>
              </a:rPr>
              <a:t> 2-3 dataset. </a:t>
            </a: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In order to verify whether the GMYC analysis might have underestimated species diversity, we reran the analysis including more pre-defined species, but these subdivided nodes were clearly not supported by the analysis.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So, in conclusion, we feel confident that there are at least 21 cryptic Portieria species in the Philippines.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Unveiling cryptic diversity in algae doesn’t come as a surprise, but the degree here is quite spectacular.</a:t>
            </a: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55</a:t>
            </a:fld>
            <a:endParaRPr lang="nl-BE">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86615984"/>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noProof="0" dirty="0" smtClean="0"/>
              <a:t>In</a:t>
            </a:r>
            <a:r>
              <a:rPr lang="en-US" u="sng" baseline="0" noProof="0" dirty="0" smtClean="0"/>
              <a:t> conclusion, new methods of species delimitation show the increased importance of combining population genetic with phylogenetic methods.</a:t>
            </a:r>
          </a:p>
          <a:p>
            <a:endParaRPr lang="en-US" baseline="0" noProof="0" dirty="0" smtClean="0"/>
          </a:p>
          <a:p>
            <a:r>
              <a:rPr lang="en-US" u="sng" baseline="0" noProof="0" dirty="0" smtClean="0"/>
              <a:t>Speciation is a continuous process so DNA-based species delimitation should be accompanied by some degree of uncertainty</a:t>
            </a:r>
            <a:r>
              <a:rPr lang="en-US" baseline="0" noProof="0" dirty="0" smtClean="0"/>
              <a:t>. Newly proposed methods are </a:t>
            </a:r>
            <a:r>
              <a:rPr lang="en-US" u="none" baseline="0" noProof="0" dirty="0" smtClean="0"/>
              <a:t>p</a:t>
            </a:r>
            <a:r>
              <a:rPr lang="en-US" u="none" noProof="0" dirty="0" smtClean="0"/>
              <a:t>robabilistic tests </a:t>
            </a:r>
            <a:r>
              <a:rPr lang="en-US" u="none" baseline="0" noProof="0" dirty="0" smtClean="0"/>
              <a:t>for species boundaries that </a:t>
            </a:r>
            <a:r>
              <a:rPr lang="en-US" u="none" noProof="0" dirty="0" smtClean="0"/>
              <a:t>provide statistical support</a:t>
            </a:r>
            <a:r>
              <a:rPr lang="en-US" u="none" baseline="0" noProof="0" dirty="0" smtClean="0"/>
              <a:t> and a level of uncertainty.</a:t>
            </a:r>
          </a:p>
          <a:p>
            <a:endParaRPr lang="en-US"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Finally, and this links to the next talk, our analysis confirm that because of their fast coalescence, plastid and mitochondrial markers are very effective in detecting species boundaries and are useful for large scale analyses of species diversity.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noProof="0" dirty="0" smtClean="0"/>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56</a:t>
            </a:fld>
            <a:endParaRPr lang="nl-BE">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38643863"/>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BE" baseline="0" dirty="0" smtClean="0"/>
          </a:p>
          <a:p>
            <a:pPr>
              <a:buFontTx/>
              <a:buChar char="-"/>
            </a:pPr>
            <a:r>
              <a:rPr lang="nl-BE" dirty="0" smtClean="0"/>
              <a:t> </a:t>
            </a:r>
            <a:r>
              <a:rPr lang="nl-BE" u="sng" dirty="0" smtClean="0"/>
              <a:t>Speciation results from isolation of </a:t>
            </a:r>
            <a:r>
              <a:rPr lang="nl-BE" sz="1200" u="sng" kern="1200" dirty="0" smtClean="0">
                <a:solidFill>
                  <a:schemeClr val="tx1"/>
                </a:solidFill>
                <a:latin typeface="+mn-lt"/>
                <a:ea typeface="+mn-ea"/>
                <a:cs typeface="+mn-cs"/>
              </a:rPr>
              <a:t>populations by a</a:t>
            </a:r>
            <a:r>
              <a:rPr lang="en-GB" sz="1200" u="sng" kern="1200" baseline="0" dirty="0" smtClean="0">
                <a:solidFill>
                  <a:schemeClr val="tx1"/>
                </a:solidFill>
                <a:latin typeface="+mn-lt"/>
                <a:ea typeface="+mn-ea"/>
                <a:cs typeface="+mn-cs"/>
              </a:rPr>
              <a:t> barrier to gene flow</a:t>
            </a:r>
            <a:r>
              <a:rPr lang="en-GB" sz="1200" kern="1200" baseline="0" dirty="0" smtClean="0">
                <a:solidFill>
                  <a:schemeClr val="tx1"/>
                </a:solidFill>
                <a:latin typeface="+mn-lt"/>
                <a:ea typeface="+mn-ea"/>
                <a:cs typeface="+mn-cs"/>
              </a:rPr>
              <a:t>.</a:t>
            </a:r>
          </a:p>
          <a:p>
            <a:pPr>
              <a:buFontTx/>
              <a:buNone/>
            </a:pPr>
            <a:endParaRPr lang="en-GB" sz="1200" kern="1200" baseline="0" dirty="0" smtClean="0">
              <a:solidFill>
                <a:schemeClr val="tx1"/>
              </a:solidFill>
              <a:latin typeface="+mn-lt"/>
              <a:ea typeface="+mn-ea"/>
              <a:cs typeface="+mn-cs"/>
            </a:endParaRPr>
          </a:p>
          <a:p>
            <a:pPr>
              <a:buFontTx/>
              <a:buChar char="-"/>
            </a:pPr>
            <a:r>
              <a:rPr lang="en-GB" sz="1200" kern="1200" baseline="0" dirty="0" smtClean="0">
                <a:solidFill>
                  <a:schemeClr val="tx1"/>
                </a:solidFill>
                <a:latin typeface="+mn-lt"/>
                <a:ea typeface="+mn-ea"/>
                <a:cs typeface="+mn-cs"/>
              </a:rPr>
              <a:t> This barrier results in selection and drift that are acting independently, resulting in separately evolving metapopulation lineages.</a:t>
            </a: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27</a:t>
            </a:fld>
            <a:endParaRPr lang="nl-BE">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88386227"/>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Metapopulation = a group of spatially separated populations which are connected at some level.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In other word the spatially separate populations, which are each</a:t>
            </a:r>
            <a:r>
              <a:rPr lang="en-US" sz="1200" baseline="0" dirty="0" smtClean="0"/>
              <a:t> </a:t>
            </a:r>
            <a:r>
              <a:rPr lang="en-US" sz="1200" dirty="0" smtClean="0"/>
              <a:t>characterized by high levels of gene</a:t>
            </a:r>
            <a:r>
              <a:rPr lang="en-US" sz="1200" baseline="0" dirty="0" smtClean="0"/>
              <a:t> flow are connected to each other by some degree of dispersal or gene flow.</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28</a:t>
            </a:fld>
            <a:endParaRPr lang="nl-BE">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15230757"/>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term lineage refers to the fact that a species is not restricted</a:t>
            </a:r>
            <a:r>
              <a:rPr lang="en-US" baseline="0" dirty="0" smtClean="0"/>
              <a:t> to a single point in time but it consists of a metapopulation that extents through time</a:t>
            </a:r>
            <a:endParaRPr lang="en-US" dirty="0"/>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29</a:t>
            </a:fld>
            <a:endParaRPr lang="nl-BE">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10160428"/>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30</a:t>
            </a:fld>
            <a:endParaRPr lang="nl-BE">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22629335"/>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The idea that species are metapopulation lineages has </a:t>
            </a:r>
            <a:r>
              <a:rPr lang="en-GB" sz="1200" kern="1200" baseline="0" dirty="0" smtClean="0">
                <a:solidFill>
                  <a:schemeClr val="tx1"/>
                </a:solidFill>
                <a:latin typeface="+mn-lt"/>
                <a:ea typeface="+mn-ea"/>
                <a:cs typeface="+mn-cs"/>
              </a:rPr>
              <a:t>led to the development of new DNA-base species delimitation methods.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u="sng"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latin typeface="+mn-lt"/>
                <a:ea typeface="+mn-ea"/>
                <a:cs typeface="+mn-cs"/>
              </a:rPr>
              <a:t>Genes </a:t>
            </a:r>
            <a:r>
              <a:rPr lang="en-GB" sz="1200" kern="1200" dirty="0" smtClean="0">
                <a:solidFill>
                  <a:schemeClr val="tx1"/>
                </a:solidFill>
                <a:latin typeface="+mn-lt"/>
                <a:ea typeface="+mn-ea"/>
                <a:cs typeface="+mn-cs"/>
              </a:rPr>
              <a:t>that show variation </a:t>
            </a:r>
            <a:r>
              <a:rPr lang="en-GB" sz="1200" kern="1200" baseline="0" dirty="0" smtClean="0">
                <a:solidFill>
                  <a:schemeClr val="tx1"/>
                </a:solidFill>
                <a:latin typeface="+mn-lt"/>
                <a:ea typeface="+mn-ea"/>
                <a:cs typeface="+mn-cs"/>
              </a:rPr>
              <a:t>within species will be </a:t>
            </a:r>
            <a:r>
              <a:rPr lang="en-GB" sz="1200" kern="1200" baseline="0" dirty="0" err="1" smtClean="0">
                <a:solidFill>
                  <a:schemeClr val="tx1"/>
                </a:solidFill>
                <a:latin typeface="+mn-lt"/>
                <a:ea typeface="+mn-ea"/>
                <a:cs typeface="+mn-cs"/>
              </a:rPr>
              <a:t>phylogenetically</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informative below </a:t>
            </a:r>
            <a:r>
              <a:rPr lang="en-GB" sz="1200" kern="1200" baseline="0" dirty="0" smtClean="0">
                <a:solidFill>
                  <a:schemeClr val="tx1"/>
                </a:solidFill>
                <a:latin typeface="+mn-lt"/>
                <a:ea typeface="+mn-ea"/>
                <a:cs typeface="+mn-cs"/>
              </a:rPr>
              <a:t>and above the species level.</a:t>
            </a:r>
            <a:endParaRPr lang="en-GB" sz="1200" u="sng"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u="sng"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latin typeface="+mn-lt"/>
                <a:ea typeface="+mn-ea"/>
                <a:cs typeface="+mn-cs"/>
              </a:rPr>
              <a:t>Gene trees</a:t>
            </a:r>
            <a:r>
              <a:rPr lang="en-GB" sz="1200" kern="1200" dirty="0" smtClean="0">
                <a:solidFill>
                  <a:schemeClr val="tx1"/>
                </a:solidFill>
                <a:latin typeface="+mn-lt"/>
                <a:ea typeface="+mn-ea"/>
                <a:cs typeface="+mn-cs"/>
              </a:rPr>
              <a:t> are vital to understanding the process of speciation because they span intraspecific and </a:t>
            </a:r>
            <a:r>
              <a:rPr lang="en-GB" sz="1200" kern="1200" dirty="0" err="1" smtClean="0">
                <a:solidFill>
                  <a:schemeClr val="tx1"/>
                </a:solidFill>
                <a:latin typeface="+mn-lt"/>
                <a:ea typeface="+mn-ea"/>
                <a:cs typeface="+mn-cs"/>
              </a:rPr>
              <a:t>interspecific</a:t>
            </a:r>
            <a:r>
              <a:rPr lang="en-GB" sz="1200" kern="1200" dirty="0" smtClean="0">
                <a:solidFill>
                  <a:schemeClr val="tx1"/>
                </a:solidFill>
                <a:latin typeface="+mn-lt"/>
                <a:ea typeface="+mn-ea"/>
                <a:cs typeface="+mn-cs"/>
              </a:rPr>
              <a:t> evolution.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a:buFontTx/>
              <a:buNone/>
            </a:pPr>
            <a:r>
              <a:rPr lang="en-GB" sz="1200" kern="1200" dirty="0" smtClean="0">
                <a:solidFill>
                  <a:schemeClr val="tx1"/>
                </a:solidFill>
                <a:latin typeface="+mn-lt"/>
                <a:ea typeface="+mn-ea"/>
                <a:cs typeface="+mn-cs"/>
              </a:rPr>
              <a:t>When we think about a phylogeny, we typically think about species relationships in a tree. </a:t>
            </a:r>
            <a:r>
              <a:rPr lang="en-GB" sz="1200" kern="1200" baseline="0" dirty="0" smtClean="0">
                <a:solidFill>
                  <a:schemeClr val="tx1"/>
                </a:solidFill>
                <a:latin typeface="+mn-lt"/>
                <a:ea typeface="+mn-ea"/>
                <a:cs typeface="+mn-cs"/>
              </a:rPr>
              <a:t>But within </a:t>
            </a:r>
            <a:r>
              <a:rPr lang="en-US" dirty="0" smtClean="0"/>
              <a:t>the branches of this tree</a:t>
            </a:r>
            <a:r>
              <a:rPr lang="en-GB" sz="1200" kern="1200" baseline="0" dirty="0" smtClean="0">
                <a:solidFill>
                  <a:schemeClr val="tx1"/>
                </a:solidFill>
                <a:latin typeface="+mn-lt"/>
                <a:ea typeface="+mn-ea"/>
                <a:cs typeface="+mn-cs"/>
              </a:rPr>
              <a:t> t</a:t>
            </a:r>
            <a:r>
              <a:rPr lang="en-US" dirty="0" smtClean="0"/>
              <a:t>here is </a:t>
            </a:r>
            <a:r>
              <a:rPr lang="en-US" b="1" dirty="0" smtClean="0"/>
              <a:t>population genetics </a:t>
            </a:r>
            <a:r>
              <a:rPr lang="en-US" dirty="0" smtClean="0"/>
              <a:t>going on, which can be modeled as a </a:t>
            </a:r>
            <a:r>
              <a:rPr lang="en-US" b="1" dirty="0" smtClean="0"/>
              <a:t>coalescence process</a:t>
            </a:r>
            <a:r>
              <a:rPr lang="en-US" dirty="0" smtClean="0"/>
              <a:t>.</a:t>
            </a:r>
            <a:endParaRPr lang="nl-BE"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31</a:t>
            </a:fld>
            <a:endParaRPr lang="nl-BE">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72667199"/>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smtClean="0"/>
              <a:t>This is how the</a:t>
            </a:r>
            <a:r>
              <a:rPr lang="en-US" baseline="0" dirty="0" smtClean="0"/>
              <a:t> process runs:</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baseline="0" dirty="0" smtClean="0"/>
              <a:t>Each circle may represent an individual organism, but in this case it represents an allele copy of a specific gene.</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dirty="0" smtClean="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smtClean="0"/>
              <a:t>You start out with a set of allele copies in the first generation.</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b="1" i="1" dirty="0" smtClean="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smtClean="0"/>
              <a:t>Then you create the next generation by selecting </a:t>
            </a:r>
            <a:r>
              <a:rPr lang="en-US" baseline="0" dirty="0" smtClean="0"/>
              <a:t>copies </a:t>
            </a:r>
            <a:r>
              <a:rPr lang="en-US" dirty="0" smtClean="0"/>
              <a:t>from the first generation at random</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dirty="0" smtClean="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smtClean="0"/>
              <a:t>For the next generation you do the same, but this time you sample from the second generation</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dirty="0" smtClean="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smtClean="0"/>
              <a:t>… and so on. This is how the process runs within a population or species.</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dirty="0" smtClean="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smtClean="0"/>
              <a:t>When populations become separated by a barrier to gene flow, you can sample allele copies only from individuals within the same population, ...</a:t>
            </a:r>
            <a:endParaRPr lang="en-US" u="sng" dirty="0" smtClean="0"/>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32</a:t>
            </a:fld>
            <a:endParaRPr lang="nl-BE">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87897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7315200" y="1066800"/>
            <a:ext cx="0" cy="4495800"/>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grpSp>
        <p:nvGrpSpPr>
          <p:cNvPr id="5" name="Group 8"/>
          <p:cNvGrpSpPr>
            <a:grpSpLocks/>
          </p:cNvGrpSpPr>
          <p:nvPr/>
        </p:nvGrpSpPr>
        <p:grpSpPr bwMode="auto">
          <a:xfrm>
            <a:off x="7493000" y="2992438"/>
            <a:ext cx="1338263" cy="2189162"/>
            <a:chOff x="4704" y="1885"/>
            <a:chExt cx="843" cy="1379"/>
          </a:xfrm>
        </p:grpSpPr>
        <p:sp>
          <p:nvSpPr>
            <p:cNvPr id="6" name="Oval 9"/>
            <p:cNvSpPr>
              <a:spLocks noChangeArrowheads="1"/>
            </p:cNvSpPr>
            <p:nvPr/>
          </p:nvSpPr>
          <p:spPr bwMode="auto">
            <a:xfrm>
              <a:off x="4704" y="1885"/>
              <a:ext cx="127" cy="127"/>
            </a:xfrm>
            <a:prstGeom prst="ellipse">
              <a:avLst/>
            </a:prstGeom>
            <a:solidFill>
              <a:schemeClr val="tx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7" name="Oval 10"/>
            <p:cNvSpPr>
              <a:spLocks noChangeArrowheads="1"/>
            </p:cNvSpPr>
            <p:nvPr/>
          </p:nvSpPr>
          <p:spPr bwMode="auto">
            <a:xfrm>
              <a:off x="4883" y="1885"/>
              <a:ext cx="127" cy="127"/>
            </a:xfrm>
            <a:prstGeom prst="ellipse">
              <a:avLst/>
            </a:prstGeom>
            <a:solidFill>
              <a:schemeClr val="tx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8" name="Oval 11"/>
            <p:cNvSpPr>
              <a:spLocks noChangeArrowheads="1"/>
            </p:cNvSpPr>
            <p:nvPr/>
          </p:nvSpPr>
          <p:spPr bwMode="auto">
            <a:xfrm>
              <a:off x="5062" y="1885"/>
              <a:ext cx="127" cy="127"/>
            </a:xfrm>
            <a:prstGeom prst="ellipse">
              <a:avLst/>
            </a:prstGeom>
            <a:solidFill>
              <a:schemeClr val="tx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9" name="Oval 12"/>
            <p:cNvSpPr>
              <a:spLocks noChangeArrowheads="1"/>
            </p:cNvSpPr>
            <p:nvPr/>
          </p:nvSpPr>
          <p:spPr bwMode="auto">
            <a:xfrm>
              <a:off x="4704" y="2064"/>
              <a:ext cx="127" cy="127"/>
            </a:xfrm>
            <a:prstGeom prst="ellipse">
              <a:avLst/>
            </a:prstGeom>
            <a:solidFill>
              <a:schemeClr val="tx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 name="Oval 13"/>
            <p:cNvSpPr>
              <a:spLocks noChangeArrowheads="1"/>
            </p:cNvSpPr>
            <p:nvPr/>
          </p:nvSpPr>
          <p:spPr bwMode="auto">
            <a:xfrm>
              <a:off x="4883" y="2064"/>
              <a:ext cx="127" cy="127"/>
            </a:xfrm>
            <a:prstGeom prst="ellipse">
              <a:avLst/>
            </a:prstGeom>
            <a:solidFill>
              <a:schemeClr val="tx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1" name="Oval 14"/>
            <p:cNvSpPr>
              <a:spLocks noChangeArrowheads="1"/>
            </p:cNvSpPr>
            <p:nvPr/>
          </p:nvSpPr>
          <p:spPr bwMode="auto">
            <a:xfrm>
              <a:off x="5062" y="2064"/>
              <a:ext cx="127" cy="127"/>
            </a:xfrm>
            <a:prstGeom prst="ellipse">
              <a:avLst/>
            </a:prstGeom>
            <a:solidFill>
              <a:schemeClr val="tx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2" name="Oval 15"/>
            <p:cNvSpPr>
              <a:spLocks noChangeArrowheads="1"/>
            </p:cNvSpPr>
            <p:nvPr/>
          </p:nvSpPr>
          <p:spPr bwMode="auto">
            <a:xfrm>
              <a:off x="5241" y="2064"/>
              <a:ext cx="127" cy="127"/>
            </a:xfrm>
            <a:prstGeom prst="ellipse">
              <a:avLst/>
            </a:prstGeom>
            <a:solidFill>
              <a:schemeClr val="accent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3" name="Oval 16"/>
            <p:cNvSpPr>
              <a:spLocks noChangeArrowheads="1"/>
            </p:cNvSpPr>
            <p:nvPr/>
          </p:nvSpPr>
          <p:spPr bwMode="auto">
            <a:xfrm>
              <a:off x="4704" y="2243"/>
              <a:ext cx="127" cy="127"/>
            </a:xfrm>
            <a:prstGeom prst="ellipse">
              <a:avLst/>
            </a:prstGeom>
            <a:solidFill>
              <a:schemeClr val="tx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4" name="Oval 17"/>
            <p:cNvSpPr>
              <a:spLocks noChangeArrowheads="1"/>
            </p:cNvSpPr>
            <p:nvPr/>
          </p:nvSpPr>
          <p:spPr bwMode="auto">
            <a:xfrm>
              <a:off x="4883" y="2243"/>
              <a:ext cx="127" cy="127"/>
            </a:xfrm>
            <a:prstGeom prst="ellipse">
              <a:avLst/>
            </a:prstGeom>
            <a:solidFill>
              <a:schemeClr val="tx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5" name="Oval 18"/>
            <p:cNvSpPr>
              <a:spLocks noChangeArrowheads="1"/>
            </p:cNvSpPr>
            <p:nvPr/>
          </p:nvSpPr>
          <p:spPr bwMode="auto">
            <a:xfrm>
              <a:off x="5062" y="2243"/>
              <a:ext cx="127" cy="127"/>
            </a:xfrm>
            <a:prstGeom prst="ellipse">
              <a:avLst/>
            </a:prstGeom>
            <a:solidFill>
              <a:schemeClr val="accent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6" name="Oval 19"/>
            <p:cNvSpPr>
              <a:spLocks noChangeArrowheads="1"/>
            </p:cNvSpPr>
            <p:nvPr/>
          </p:nvSpPr>
          <p:spPr bwMode="auto">
            <a:xfrm>
              <a:off x="5241" y="2243"/>
              <a:ext cx="127" cy="127"/>
            </a:xfrm>
            <a:prstGeom prst="ellipse">
              <a:avLst/>
            </a:prstGeom>
            <a:solidFill>
              <a:schemeClr val="accent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7" name="Oval 20"/>
            <p:cNvSpPr>
              <a:spLocks noChangeArrowheads="1"/>
            </p:cNvSpPr>
            <p:nvPr/>
          </p:nvSpPr>
          <p:spPr bwMode="auto">
            <a:xfrm>
              <a:off x="5420" y="2243"/>
              <a:ext cx="127" cy="127"/>
            </a:xfrm>
            <a:prstGeom prst="ellipse">
              <a:avLst/>
            </a:prstGeom>
            <a:solidFill>
              <a:schemeClr val="accent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8" name="Oval 21"/>
            <p:cNvSpPr>
              <a:spLocks noChangeArrowheads="1"/>
            </p:cNvSpPr>
            <p:nvPr/>
          </p:nvSpPr>
          <p:spPr bwMode="auto">
            <a:xfrm>
              <a:off x="4704" y="2421"/>
              <a:ext cx="127" cy="128"/>
            </a:xfrm>
            <a:prstGeom prst="ellipse">
              <a:avLst/>
            </a:prstGeom>
            <a:solidFill>
              <a:schemeClr val="tx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9" name="Oval 22"/>
            <p:cNvSpPr>
              <a:spLocks noChangeArrowheads="1"/>
            </p:cNvSpPr>
            <p:nvPr/>
          </p:nvSpPr>
          <p:spPr bwMode="auto">
            <a:xfrm>
              <a:off x="4883" y="2421"/>
              <a:ext cx="127" cy="128"/>
            </a:xfrm>
            <a:prstGeom prst="ellipse">
              <a:avLst/>
            </a:prstGeom>
            <a:solidFill>
              <a:schemeClr val="accent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20" name="Oval 23"/>
            <p:cNvSpPr>
              <a:spLocks noChangeArrowheads="1"/>
            </p:cNvSpPr>
            <p:nvPr/>
          </p:nvSpPr>
          <p:spPr bwMode="auto">
            <a:xfrm>
              <a:off x="5062" y="2421"/>
              <a:ext cx="127" cy="128"/>
            </a:xfrm>
            <a:prstGeom prst="ellipse">
              <a:avLst/>
            </a:prstGeom>
            <a:solidFill>
              <a:schemeClr val="accent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21" name="Oval 24"/>
            <p:cNvSpPr>
              <a:spLocks noChangeArrowheads="1"/>
            </p:cNvSpPr>
            <p:nvPr/>
          </p:nvSpPr>
          <p:spPr bwMode="auto">
            <a:xfrm>
              <a:off x="5241" y="2421"/>
              <a:ext cx="127" cy="128"/>
            </a:xfrm>
            <a:prstGeom prst="ellipse">
              <a:avLst/>
            </a:prstGeom>
            <a:solidFill>
              <a:schemeClr val="accent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22" name="Oval 25"/>
            <p:cNvSpPr>
              <a:spLocks noChangeArrowheads="1"/>
            </p:cNvSpPr>
            <p:nvPr/>
          </p:nvSpPr>
          <p:spPr bwMode="auto">
            <a:xfrm>
              <a:off x="4704" y="2600"/>
              <a:ext cx="127" cy="128"/>
            </a:xfrm>
            <a:prstGeom prst="ellipse">
              <a:avLst/>
            </a:prstGeom>
            <a:solidFill>
              <a:schemeClr val="accent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23" name="Oval 26"/>
            <p:cNvSpPr>
              <a:spLocks noChangeArrowheads="1"/>
            </p:cNvSpPr>
            <p:nvPr/>
          </p:nvSpPr>
          <p:spPr bwMode="auto">
            <a:xfrm>
              <a:off x="4883" y="2600"/>
              <a:ext cx="127" cy="128"/>
            </a:xfrm>
            <a:prstGeom prst="ellipse">
              <a:avLst/>
            </a:prstGeom>
            <a:solidFill>
              <a:schemeClr val="accent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24" name="Oval 27"/>
            <p:cNvSpPr>
              <a:spLocks noChangeArrowheads="1"/>
            </p:cNvSpPr>
            <p:nvPr/>
          </p:nvSpPr>
          <p:spPr bwMode="auto">
            <a:xfrm>
              <a:off x="5062" y="2600"/>
              <a:ext cx="127" cy="128"/>
            </a:xfrm>
            <a:prstGeom prst="ellipse">
              <a:avLst/>
            </a:prstGeom>
            <a:solidFill>
              <a:schemeClr val="accent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25" name="Oval 28"/>
            <p:cNvSpPr>
              <a:spLocks noChangeArrowheads="1"/>
            </p:cNvSpPr>
            <p:nvPr/>
          </p:nvSpPr>
          <p:spPr bwMode="auto">
            <a:xfrm>
              <a:off x="5241" y="2600"/>
              <a:ext cx="127" cy="128"/>
            </a:xfrm>
            <a:prstGeom prst="ellipse">
              <a:avLst/>
            </a:prstGeom>
            <a:solidFill>
              <a:schemeClr val="accent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26" name="Oval 29"/>
            <p:cNvSpPr>
              <a:spLocks noChangeArrowheads="1"/>
            </p:cNvSpPr>
            <p:nvPr/>
          </p:nvSpPr>
          <p:spPr bwMode="auto">
            <a:xfrm>
              <a:off x="5420" y="2600"/>
              <a:ext cx="127" cy="128"/>
            </a:xfrm>
            <a:prstGeom prst="ellipse">
              <a:avLst/>
            </a:prstGeom>
            <a:solidFill>
              <a:schemeClr val="folHlink"/>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27" name="Oval 30"/>
            <p:cNvSpPr>
              <a:spLocks noChangeArrowheads="1"/>
            </p:cNvSpPr>
            <p:nvPr/>
          </p:nvSpPr>
          <p:spPr bwMode="auto">
            <a:xfrm>
              <a:off x="4704" y="2779"/>
              <a:ext cx="127" cy="127"/>
            </a:xfrm>
            <a:prstGeom prst="ellipse">
              <a:avLst/>
            </a:prstGeom>
            <a:solidFill>
              <a:schemeClr val="accent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28" name="Oval 31"/>
            <p:cNvSpPr>
              <a:spLocks noChangeArrowheads="1"/>
            </p:cNvSpPr>
            <p:nvPr/>
          </p:nvSpPr>
          <p:spPr bwMode="auto">
            <a:xfrm>
              <a:off x="4883" y="2779"/>
              <a:ext cx="127" cy="127"/>
            </a:xfrm>
            <a:prstGeom prst="ellipse">
              <a:avLst/>
            </a:prstGeom>
            <a:solidFill>
              <a:schemeClr val="accent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29" name="Oval 32"/>
            <p:cNvSpPr>
              <a:spLocks noChangeArrowheads="1"/>
            </p:cNvSpPr>
            <p:nvPr/>
          </p:nvSpPr>
          <p:spPr bwMode="auto">
            <a:xfrm>
              <a:off x="5062" y="2779"/>
              <a:ext cx="127" cy="127"/>
            </a:xfrm>
            <a:prstGeom prst="ellipse">
              <a:avLst/>
            </a:prstGeom>
            <a:solidFill>
              <a:schemeClr val="accent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30" name="Oval 33"/>
            <p:cNvSpPr>
              <a:spLocks noChangeArrowheads="1"/>
            </p:cNvSpPr>
            <p:nvPr/>
          </p:nvSpPr>
          <p:spPr bwMode="auto">
            <a:xfrm>
              <a:off x="5241" y="2779"/>
              <a:ext cx="127" cy="127"/>
            </a:xfrm>
            <a:prstGeom prst="ellipse">
              <a:avLst/>
            </a:prstGeom>
            <a:solidFill>
              <a:schemeClr val="folHlink"/>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31" name="Oval 34"/>
            <p:cNvSpPr>
              <a:spLocks noChangeArrowheads="1"/>
            </p:cNvSpPr>
            <p:nvPr/>
          </p:nvSpPr>
          <p:spPr bwMode="auto">
            <a:xfrm>
              <a:off x="4704" y="2958"/>
              <a:ext cx="127" cy="127"/>
            </a:xfrm>
            <a:prstGeom prst="ellipse">
              <a:avLst/>
            </a:prstGeom>
            <a:solidFill>
              <a:schemeClr val="accent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32" name="Oval 35"/>
            <p:cNvSpPr>
              <a:spLocks noChangeArrowheads="1"/>
            </p:cNvSpPr>
            <p:nvPr/>
          </p:nvSpPr>
          <p:spPr bwMode="auto">
            <a:xfrm>
              <a:off x="4883" y="2958"/>
              <a:ext cx="127" cy="127"/>
            </a:xfrm>
            <a:prstGeom prst="ellipse">
              <a:avLst/>
            </a:prstGeom>
            <a:solidFill>
              <a:schemeClr val="accent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33" name="Oval 36"/>
            <p:cNvSpPr>
              <a:spLocks noChangeArrowheads="1"/>
            </p:cNvSpPr>
            <p:nvPr/>
          </p:nvSpPr>
          <p:spPr bwMode="auto">
            <a:xfrm>
              <a:off x="5062" y="2958"/>
              <a:ext cx="127" cy="127"/>
            </a:xfrm>
            <a:prstGeom prst="ellipse">
              <a:avLst/>
            </a:prstGeom>
            <a:solidFill>
              <a:schemeClr val="folHlink"/>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34" name="Oval 37"/>
            <p:cNvSpPr>
              <a:spLocks noChangeArrowheads="1"/>
            </p:cNvSpPr>
            <p:nvPr/>
          </p:nvSpPr>
          <p:spPr bwMode="auto">
            <a:xfrm>
              <a:off x="5241" y="2958"/>
              <a:ext cx="127" cy="127"/>
            </a:xfrm>
            <a:prstGeom prst="ellipse">
              <a:avLst/>
            </a:prstGeom>
            <a:solidFill>
              <a:schemeClr val="folHlink"/>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35" name="Oval 38"/>
            <p:cNvSpPr>
              <a:spLocks noChangeArrowheads="1"/>
            </p:cNvSpPr>
            <p:nvPr/>
          </p:nvSpPr>
          <p:spPr bwMode="auto">
            <a:xfrm>
              <a:off x="4883" y="3137"/>
              <a:ext cx="127" cy="127"/>
            </a:xfrm>
            <a:prstGeom prst="ellipse">
              <a:avLst/>
            </a:prstGeom>
            <a:solidFill>
              <a:schemeClr val="folHlink"/>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36" name="Oval 39"/>
            <p:cNvSpPr>
              <a:spLocks noChangeArrowheads="1"/>
            </p:cNvSpPr>
            <p:nvPr/>
          </p:nvSpPr>
          <p:spPr bwMode="auto">
            <a:xfrm>
              <a:off x="5241" y="3137"/>
              <a:ext cx="127" cy="127"/>
            </a:xfrm>
            <a:prstGeom prst="ellipse">
              <a:avLst/>
            </a:prstGeom>
            <a:solidFill>
              <a:schemeClr val="folHlink"/>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grpSp>
      <p:sp>
        <p:nvSpPr>
          <p:cNvPr id="37" name="Line 40"/>
          <p:cNvSpPr>
            <a:spLocks noChangeShapeType="1"/>
          </p:cNvSpPr>
          <p:nvPr/>
        </p:nvSpPr>
        <p:spPr bwMode="auto">
          <a:xfrm>
            <a:off x="304800" y="2819400"/>
            <a:ext cx="8229600" cy="0"/>
          </a:xfrm>
          <a:prstGeom prst="line">
            <a:avLst/>
          </a:prstGeom>
          <a:noFill/>
          <a:ln w="6350">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321539" name="Rectangle 3"/>
          <p:cNvSpPr>
            <a:spLocks noGrp="1" noChangeArrowheads="1"/>
          </p:cNvSpPr>
          <p:nvPr>
            <p:ph type="ctrTitle"/>
          </p:nvPr>
        </p:nvSpPr>
        <p:spPr>
          <a:xfrm>
            <a:off x="315913" y="466725"/>
            <a:ext cx="6781800" cy="2133600"/>
          </a:xfrm>
        </p:spPr>
        <p:txBody>
          <a:bodyPr anchor="b"/>
          <a:lstStyle>
            <a:lvl1pPr algn="r">
              <a:defRPr sz="4800"/>
            </a:lvl1pPr>
          </a:lstStyle>
          <a:p>
            <a:r>
              <a:rPr lang="nl-NL" altLang="en-US"/>
              <a:t>Click to edit Master title style</a:t>
            </a:r>
          </a:p>
        </p:txBody>
      </p:sp>
      <p:sp>
        <p:nvSpPr>
          <p:cNvPr id="321540" name="Rectangle 4"/>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2600"/>
            </a:lvl1pPr>
          </a:lstStyle>
          <a:p>
            <a:r>
              <a:rPr lang="nl-NL" altLang="en-US"/>
              <a:t>Click to edit Master subtitle style</a:t>
            </a:r>
          </a:p>
        </p:txBody>
      </p:sp>
      <p:sp>
        <p:nvSpPr>
          <p:cNvPr id="38" name="Rectangle 5"/>
          <p:cNvSpPr>
            <a:spLocks noGrp="1" noChangeArrowheads="1"/>
          </p:cNvSpPr>
          <p:nvPr>
            <p:ph type="dt" sz="half" idx="10"/>
          </p:nvPr>
        </p:nvSpPr>
        <p:spPr/>
        <p:txBody>
          <a:bodyPr/>
          <a:lstStyle>
            <a:lvl1pPr>
              <a:defRPr/>
            </a:lvl1pPr>
          </a:lstStyle>
          <a:p>
            <a:pPr>
              <a:defRPr/>
            </a:pPr>
            <a:endParaRPr lang="nl-NL" altLang="en-US"/>
          </a:p>
        </p:txBody>
      </p:sp>
      <p:sp>
        <p:nvSpPr>
          <p:cNvPr id="39" name="Rectangle 6"/>
          <p:cNvSpPr>
            <a:spLocks noGrp="1" noChangeArrowheads="1"/>
          </p:cNvSpPr>
          <p:nvPr>
            <p:ph type="ftr" sz="quarter" idx="11"/>
          </p:nvPr>
        </p:nvSpPr>
        <p:spPr/>
        <p:txBody>
          <a:bodyPr/>
          <a:lstStyle>
            <a:lvl1pPr>
              <a:defRPr/>
            </a:lvl1pPr>
          </a:lstStyle>
          <a:p>
            <a:pPr>
              <a:defRPr/>
            </a:pPr>
            <a:endParaRPr lang="nl-NL" altLang="en-US"/>
          </a:p>
        </p:txBody>
      </p:sp>
      <p:sp>
        <p:nvSpPr>
          <p:cNvPr id="40" name="Rectangle 7"/>
          <p:cNvSpPr>
            <a:spLocks noGrp="1" noChangeArrowheads="1"/>
          </p:cNvSpPr>
          <p:nvPr>
            <p:ph type="sldNum" sz="quarter" idx="12"/>
          </p:nvPr>
        </p:nvSpPr>
        <p:spPr/>
        <p:txBody>
          <a:bodyPr/>
          <a:lstStyle>
            <a:lvl1pPr>
              <a:defRPr smtClean="0"/>
            </a:lvl1pPr>
          </a:lstStyle>
          <a:p>
            <a:pPr>
              <a:defRPr/>
            </a:pPr>
            <a:fld id="{7FD067E3-31A1-419F-B6E2-FFFA5E5D19E8}" type="slidenum">
              <a:rPr lang="nl-NL" altLang="en-US"/>
              <a:pPr>
                <a:defRPr/>
              </a:pPr>
              <a:t>‹#›</a:t>
            </a:fld>
            <a:endParaRPr lang="nl-NL"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59496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Rectangle 5"/>
          <p:cNvSpPr>
            <a:spLocks noGrp="1" noChangeArrowheads="1"/>
          </p:cNvSpPr>
          <p:nvPr>
            <p:ph type="dt" sz="half" idx="10"/>
          </p:nvPr>
        </p:nvSpPr>
        <p:spPr>
          <a:ln/>
        </p:spPr>
        <p:txBody>
          <a:bodyPr/>
          <a:lstStyle>
            <a:lvl1pPr>
              <a:defRPr/>
            </a:lvl1pPr>
          </a:lstStyle>
          <a:p>
            <a:pPr>
              <a:defRPr/>
            </a:pPr>
            <a:endParaRPr lang="nl-NL"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nl-NL" altLang="en-US"/>
          </a:p>
        </p:txBody>
      </p:sp>
      <p:sp>
        <p:nvSpPr>
          <p:cNvPr id="6" name="Rectangle 7"/>
          <p:cNvSpPr>
            <a:spLocks noGrp="1" noChangeArrowheads="1"/>
          </p:cNvSpPr>
          <p:nvPr>
            <p:ph type="sldNum" sz="quarter" idx="12"/>
          </p:nvPr>
        </p:nvSpPr>
        <p:spPr>
          <a:ln/>
        </p:spPr>
        <p:txBody>
          <a:bodyPr/>
          <a:lstStyle>
            <a:lvl1pPr>
              <a:defRPr/>
            </a:lvl1pPr>
          </a:lstStyle>
          <a:p>
            <a:pPr>
              <a:defRPr/>
            </a:pPr>
            <a:fld id="{1419ABA5-9E33-4530-99C8-6343D9F7891B}" type="slidenum">
              <a:rPr lang="nl-NL" altLang="en-US"/>
              <a:pPr>
                <a:defRPr/>
              </a:pPr>
              <a:t>‹#›</a:t>
            </a:fld>
            <a:endParaRPr lang="nl-NL"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14093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2713"/>
            <a:ext cx="2057400" cy="5322887"/>
          </a:xfrm>
        </p:spPr>
        <p:txBody>
          <a:bodyPr vert="eaVert"/>
          <a:lstStyle/>
          <a:p>
            <a:r>
              <a:rPr lang="en-US" smtClean="0"/>
              <a:t>Click to edit Master title style</a:t>
            </a:r>
            <a:endParaRPr lang="nl-BE"/>
          </a:p>
        </p:txBody>
      </p:sp>
      <p:sp>
        <p:nvSpPr>
          <p:cNvPr id="3" name="Vertical Text Placeholder 2"/>
          <p:cNvSpPr>
            <a:spLocks noGrp="1"/>
          </p:cNvSpPr>
          <p:nvPr>
            <p:ph type="body" orient="vert" idx="1"/>
          </p:nvPr>
        </p:nvSpPr>
        <p:spPr>
          <a:xfrm>
            <a:off x="457200" y="112713"/>
            <a:ext cx="6019800" cy="53228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Rectangle 5"/>
          <p:cNvSpPr>
            <a:spLocks noGrp="1" noChangeArrowheads="1"/>
          </p:cNvSpPr>
          <p:nvPr>
            <p:ph type="dt" sz="half" idx="10"/>
          </p:nvPr>
        </p:nvSpPr>
        <p:spPr>
          <a:ln/>
        </p:spPr>
        <p:txBody>
          <a:bodyPr/>
          <a:lstStyle>
            <a:lvl1pPr>
              <a:defRPr/>
            </a:lvl1pPr>
          </a:lstStyle>
          <a:p>
            <a:pPr>
              <a:defRPr/>
            </a:pPr>
            <a:endParaRPr lang="nl-NL"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nl-NL" altLang="en-US"/>
          </a:p>
        </p:txBody>
      </p:sp>
      <p:sp>
        <p:nvSpPr>
          <p:cNvPr id="6" name="Rectangle 7"/>
          <p:cNvSpPr>
            <a:spLocks noGrp="1" noChangeArrowheads="1"/>
          </p:cNvSpPr>
          <p:nvPr>
            <p:ph type="sldNum" sz="quarter" idx="12"/>
          </p:nvPr>
        </p:nvSpPr>
        <p:spPr>
          <a:ln/>
        </p:spPr>
        <p:txBody>
          <a:bodyPr/>
          <a:lstStyle>
            <a:lvl1pPr>
              <a:defRPr/>
            </a:lvl1pPr>
          </a:lstStyle>
          <a:p>
            <a:pPr>
              <a:defRPr/>
            </a:pPr>
            <a:fld id="{A6EFE09C-D31F-4193-95FE-C78B4F80EF09}" type="slidenum">
              <a:rPr lang="nl-NL" altLang="en-US"/>
              <a:pPr>
                <a:defRPr/>
              </a:pPr>
              <a:t>‹#›</a:t>
            </a:fld>
            <a:endParaRPr lang="nl-NL"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83779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2713"/>
            <a:ext cx="7543800" cy="752475"/>
          </a:xfrm>
        </p:spPr>
        <p:txBody>
          <a:bodyPr/>
          <a:lstStyle/>
          <a:p>
            <a:r>
              <a:rPr lang="en-US" smtClean="0"/>
              <a:t>Click to edit Master title style</a:t>
            </a:r>
            <a:endParaRPr lang="nl-BE"/>
          </a:p>
        </p:txBody>
      </p:sp>
      <p:sp>
        <p:nvSpPr>
          <p:cNvPr id="3" name="Text Placeholder 2"/>
          <p:cNvSpPr>
            <a:spLocks noGrp="1"/>
          </p:cNvSpPr>
          <p:nvPr>
            <p:ph type="body" sz="half" idx="1"/>
          </p:nvPr>
        </p:nvSpPr>
        <p:spPr>
          <a:xfrm>
            <a:off x="457200" y="1023938"/>
            <a:ext cx="4038600" cy="4411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4648200" y="1023938"/>
            <a:ext cx="4038600" cy="4411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Rectangle 5"/>
          <p:cNvSpPr>
            <a:spLocks noGrp="1" noChangeArrowheads="1"/>
          </p:cNvSpPr>
          <p:nvPr>
            <p:ph type="dt" sz="half" idx="10"/>
          </p:nvPr>
        </p:nvSpPr>
        <p:spPr>
          <a:ln/>
        </p:spPr>
        <p:txBody>
          <a:bodyPr/>
          <a:lstStyle>
            <a:lvl1pPr>
              <a:defRPr/>
            </a:lvl1pPr>
          </a:lstStyle>
          <a:p>
            <a:pPr>
              <a:defRPr/>
            </a:pPr>
            <a:endParaRPr lang="nl-NL"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nl-NL" altLang="en-US"/>
          </a:p>
        </p:txBody>
      </p:sp>
      <p:sp>
        <p:nvSpPr>
          <p:cNvPr id="7" name="Rectangle 7"/>
          <p:cNvSpPr>
            <a:spLocks noGrp="1" noChangeArrowheads="1"/>
          </p:cNvSpPr>
          <p:nvPr>
            <p:ph type="sldNum" sz="quarter" idx="12"/>
          </p:nvPr>
        </p:nvSpPr>
        <p:spPr>
          <a:ln/>
        </p:spPr>
        <p:txBody>
          <a:bodyPr/>
          <a:lstStyle>
            <a:lvl1pPr>
              <a:defRPr/>
            </a:lvl1pPr>
          </a:lstStyle>
          <a:p>
            <a:pPr>
              <a:defRPr/>
            </a:pPr>
            <a:fld id="{30C04E26-4A97-4F15-83CF-B32F67B96702}" type="slidenum">
              <a:rPr lang="nl-NL" altLang="en-US"/>
              <a:pPr>
                <a:defRPr/>
              </a:pPr>
              <a:t>‹#›</a:t>
            </a:fld>
            <a:endParaRPr lang="nl-NL"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98547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BE"/>
          </a:p>
        </p:txBody>
      </p:sp>
      <p:sp>
        <p:nvSpPr>
          <p:cNvPr id="4" name="Date Placeholder 3"/>
          <p:cNvSpPr>
            <a:spLocks noGrp="1"/>
          </p:cNvSpPr>
          <p:nvPr>
            <p:ph type="dt" sz="half" idx="10"/>
          </p:nvPr>
        </p:nvSpPr>
        <p:spPr/>
        <p:txBody>
          <a:bodyPr/>
          <a:lstStyle/>
          <a:p>
            <a:fld id="{D7D07EF5-17A3-4404-88FF-C94DDA9C4623}" type="datetimeFigureOut">
              <a:rPr lang="nl-BE" smtClean="0">
                <a:solidFill>
                  <a:prstClr val="black">
                    <a:tint val="75000"/>
                  </a:prstClr>
                </a:solidFill>
              </a:rPr>
              <a:pPr/>
              <a:t>2/13/16</a:t>
            </a:fld>
            <a:endParaRPr lang="nl-BE">
              <a:solidFill>
                <a:prstClr val="black">
                  <a:tint val="75000"/>
                </a:prstClr>
              </a:solidFill>
            </a:endParaRPr>
          </a:p>
        </p:txBody>
      </p:sp>
      <p:sp>
        <p:nvSpPr>
          <p:cNvPr id="5" name="Footer Placeholder 4"/>
          <p:cNvSpPr>
            <a:spLocks noGrp="1"/>
          </p:cNvSpPr>
          <p:nvPr>
            <p:ph type="ftr" sz="quarter" idx="11"/>
          </p:nvPr>
        </p:nvSpPr>
        <p:spPr/>
        <p:txBody>
          <a:bodyPr/>
          <a:lstStyle/>
          <a:p>
            <a:endParaRPr lang="nl-BE">
              <a:solidFill>
                <a:prstClr val="black">
                  <a:tint val="75000"/>
                </a:prstClr>
              </a:solidFill>
            </a:endParaRPr>
          </a:p>
        </p:txBody>
      </p:sp>
      <p:sp>
        <p:nvSpPr>
          <p:cNvPr id="6" name="Slide Number Placeholder 5"/>
          <p:cNvSpPr>
            <a:spLocks noGrp="1"/>
          </p:cNvSpPr>
          <p:nvPr>
            <p:ph type="sldNum" sz="quarter" idx="12"/>
          </p:nvPr>
        </p:nvSpPr>
        <p:spPr/>
        <p:txBody>
          <a:bodyPr/>
          <a:lstStyle/>
          <a:p>
            <a:fld id="{E8275E1E-8DF4-432C-9618-4D8EBE9D4E8A}"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982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D7D07EF5-17A3-4404-88FF-C94DDA9C4623}" type="datetimeFigureOut">
              <a:rPr lang="nl-BE" smtClean="0">
                <a:solidFill>
                  <a:prstClr val="black">
                    <a:tint val="75000"/>
                  </a:prstClr>
                </a:solidFill>
              </a:rPr>
              <a:pPr/>
              <a:t>2/13/16</a:t>
            </a:fld>
            <a:endParaRPr lang="nl-BE">
              <a:solidFill>
                <a:prstClr val="black">
                  <a:tint val="75000"/>
                </a:prstClr>
              </a:solidFill>
            </a:endParaRPr>
          </a:p>
        </p:txBody>
      </p:sp>
      <p:sp>
        <p:nvSpPr>
          <p:cNvPr id="5" name="Footer Placeholder 4"/>
          <p:cNvSpPr>
            <a:spLocks noGrp="1"/>
          </p:cNvSpPr>
          <p:nvPr>
            <p:ph type="ftr" sz="quarter" idx="11"/>
          </p:nvPr>
        </p:nvSpPr>
        <p:spPr/>
        <p:txBody>
          <a:bodyPr/>
          <a:lstStyle/>
          <a:p>
            <a:endParaRPr lang="nl-BE">
              <a:solidFill>
                <a:prstClr val="black">
                  <a:tint val="75000"/>
                </a:prstClr>
              </a:solidFill>
            </a:endParaRPr>
          </a:p>
        </p:txBody>
      </p:sp>
      <p:sp>
        <p:nvSpPr>
          <p:cNvPr id="6" name="Slide Number Placeholder 5"/>
          <p:cNvSpPr>
            <a:spLocks noGrp="1"/>
          </p:cNvSpPr>
          <p:nvPr>
            <p:ph type="sldNum" sz="quarter" idx="12"/>
          </p:nvPr>
        </p:nvSpPr>
        <p:spPr/>
        <p:txBody>
          <a:bodyPr/>
          <a:lstStyle/>
          <a:p>
            <a:fld id="{E8275E1E-8DF4-432C-9618-4D8EBE9D4E8A}"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80870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D07EF5-17A3-4404-88FF-C94DDA9C4623}" type="datetimeFigureOut">
              <a:rPr lang="nl-BE" smtClean="0">
                <a:solidFill>
                  <a:prstClr val="black">
                    <a:tint val="75000"/>
                  </a:prstClr>
                </a:solidFill>
              </a:rPr>
              <a:pPr/>
              <a:t>2/13/16</a:t>
            </a:fld>
            <a:endParaRPr lang="nl-BE">
              <a:solidFill>
                <a:prstClr val="black">
                  <a:tint val="75000"/>
                </a:prstClr>
              </a:solidFill>
            </a:endParaRPr>
          </a:p>
        </p:txBody>
      </p:sp>
      <p:sp>
        <p:nvSpPr>
          <p:cNvPr id="5" name="Footer Placeholder 4"/>
          <p:cNvSpPr>
            <a:spLocks noGrp="1"/>
          </p:cNvSpPr>
          <p:nvPr>
            <p:ph type="ftr" sz="quarter" idx="11"/>
          </p:nvPr>
        </p:nvSpPr>
        <p:spPr/>
        <p:txBody>
          <a:bodyPr/>
          <a:lstStyle/>
          <a:p>
            <a:endParaRPr lang="nl-BE">
              <a:solidFill>
                <a:prstClr val="black">
                  <a:tint val="75000"/>
                </a:prstClr>
              </a:solidFill>
            </a:endParaRPr>
          </a:p>
        </p:txBody>
      </p:sp>
      <p:sp>
        <p:nvSpPr>
          <p:cNvPr id="6" name="Slide Number Placeholder 5"/>
          <p:cNvSpPr>
            <a:spLocks noGrp="1"/>
          </p:cNvSpPr>
          <p:nvPr>
            <p:ph type="sldNum" sz="quarter" idx="12"/>
          </p:nvPr>
        </p:nvSpPr>
        <p:spPr/>
        <p:txBody>
          <a:bodyPr/>
          <a:lstStyle/>
          <a:p>
            <a:fld id="{E8275E1E-8DF4-432C-9618-4D8EBE9D4E8A}"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24809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Date Placeholder 4"/>
          <p:cNvSpPr>
            <a:spLocks noGrp="1"/>
          </p:cNvSpPr>
          <p:nvPr>
            <p:ph type="dt" sz="half" idx="10"/>
          </p:nvPr>
        </p:nvSpPr>
        <p:spPr/>
        <p:txBody>
          <a:bodyPr/>
          <a:lstStyle/>
          <a:p>
            <a:fld id="{D7D07EF5-17A3-4404-88FF-C94DDA9C4623}" type="datetimeFigureOut">
              <a:rPr lang="nl-BE" smtClean="0">
                <a:solidFill>
                  <a:prstClr val="black">
                    <a:tint val="75000"/>
                  </a:prstClr>
                </a:solidFill>
              </a:rPr>
              <a:pPr/>
              <a:t>2/13/16</a:t>
            </a:fld>
            <a:endParaRPr lang="nl-BE">
              <a:solidFill>
                <a:prstClr val="black">
                  <a:tint val="75000"/>
                </a:prstClr>
              </a:solidFill>
            </a:endParaRPr>
          </a:p>
        </p:txBody>
      </p:sp>
      <p:sp>
        <p:nvSpPr>
          <p:cNvPr id="6" name="Footer Placeholder 5"/>
          <p:cNvSpPr>
            <a:spLocks noGrp="1"/>
          </p:cNvSpPr>
          <p:nvPr>
            <p:ph type="ftr" sz="quarter" idx="11"/>
          </p:nvPr>
        </p:nvSpPr>
        <p:spPr/>
        <p:txBody>
          <a:bodyPr/>
          <a:lstStyle/>
          <a:p>
            <a:endParaRPr lang="nl-BE">
              <a:solidFill>
                <a:prstClr val="black">
                  <a:tint val="75000"/>
                </a:prstClr>
              </a:solidFill>
            </a:endParaRPr>
          </a:p>
        </p:txBody>
      </p:sp>
      <p:sp>
        <p:nvSpPr>
          <p:cNvPr id="7" name="Slide Number Placeholder 6"/>
          <p:cNvSpPr>
            <a:spLocks noGrp="1"/>
          </p:cNvSpPr>
          <p:nvPr>
            <p:ph type="sldNum" sz="quarter" idx="12"/>
          </p:nvPr>
        </p:nvSpPr>
        <p:spPr/>
        <p:txBody>
          <a:bodyPr/>
          <a:lstStyle/>
          <a:p>
            <a:fld id="{E8275E1E-8DF4-432C-9618-4D8EBE9D4E8A}"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92416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7" name="Date Placeholder 6"/>
          <p:cNvSpPr>
            <a:spLocks noGrp="1"/>
          </p:cNvSpPr>
          <p:nvPr>
            <p:ph type="dt" sz="half" idx="10"/>
          </p:nvPr>
        </p:nvSpPr>
        <p:spPr/>
        <p:txBody>
          <a:bodyPr/>
          <a:lstStyle/>
          <a:p>
            <a:fld id="{D7D07EF5-17A3-4404-88FF-C94DDA9C4623}" type="datetimeFigureOut">
              <a:rPr lang="nl-BE" smtClean="0">
                <a:solidFill>
                  <a:prstClr val="black">
                    <a:tint val="75000"/>
                  </a:prstClr>
                </a:solidFill>
              </a:rPr>
              <a:pPr/>
              <a:t>2/13/16</a:t>
            </a:fld>
            <a:endParaRPr lang="nl-BE">
              <a:solidFill>
                <a:prstClr val="black">
                  <a:tint val="75000"/>
                </a:prstClr>
              </a:solidFill>
            </a:endParaRPr>
          </a:p>
        </p:txBody>
      </p:sp>
      <p:sp>
        <p:nvSpPr>
          <p:cNvPr id="8" name="Footer Placeholder 7"/>
          <p:cNvSpPr>
            <a:spLocks noGrp="1"/>
          </p:cNvSpPr>
          <p:nvPr>
            <p:ph type="ftr" sz="quarter" idx="11"/>
          </p:nvPr>
        </p:nvSpPr>
        <p:spPr/>
        <p:txBody>
          <a:bodyPr/>
          <a:lstStyle/>
          <a:p>
            <a:endParaRPr lang="nl-BE">
              <a:solidFill>
                <a:prstClr val="black">
                  <a:tint val="75000"/>
                </a:prstClr>
              </a:solidFill>
            </a:endParaRPr>
          </a:p>
        </p:txBody>
      </p:sp>
      <p:sp>
        <p:nvSpPr>
          <p:cNvPr id="9" name="Slide Number Placeholder 8"/>
          <p:cNvSpPr>
            <a:spLocks noGrp="1"/>
          </p:cNvSpPr>
          <p:nvPr>
            <p:ph type="sldNum" sz="quarter" idx="12"/>
          </p:nvPr>
        </p:nvSpPr>
        <p:spPr/>
        <p:txBody>
          <a:bodyPr/>
          <a:lstStyle/>
          <a:p>
            <a:fld id="{E8275E1E-8DF4-432C-9618-4D8EBE9D4E8A}"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80761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Date Placeholder 2"/>
          <p:cNvSpPr>
            <a:spLocks noGrp="1"/>
          </p:cNvSpPr>
          <p:nvPr>
            <p:ph type="dt" sz="half" idx="10"/>
          </p:nvPr>
        </p:nvSpPr>
        <p:spPr/>
        <p:txBody>
          <a:bodyPr/>
          <a:lstStyle/>
          <a:p>
            <a:fld id="{D7D07EF5-17A3-4404-88FF-C94DDA9C4623}" type="datetimeFigureOut">
              <a:rPr lang="nl-BE" smtClean="0">
                <a:solidFill>
                  <a:prstClr val="black">
                    <a:tint val="75000"/>
                  </a:prstClr>
                </a:solidFill>
              </a:rPr>
              <a:pPr/>
              <a:t>2/13/16</a:t>
            </a:fld>
            <a:endParaRPr lang="nl-BE">
              <a:solidFill>
                <a:prstClr val="black">
                  <a:tint val="75000"/>
                </a:prstClr>
              </a:solidFill>
            </a:endParaRPr>
          </a:p>
        </p:txBody>
      </p:sp>
      <p:sp>
        <p:nvSpPr>
          <p:cNvPr id="4" name="Footer Placeholder 3"/>
          <p:cNvSpPr>
            <a:spLocks noGrp="1"/>
          </p:cNvSpPr>
          <p:nvPr>
            <p:ph type="ftr" sz="quarter" idx="11"/>
          </p:nvPr>
        </p:nvSpPr>
        <p:spPr/>
        <p:txBody>
          <a:bodyPr/>
          <a:lstStyle/>
          <a:p>
            <a:endParaRPr lang="nl-BE">
              <a:solidFill>
                <a:prstClr val="black">
                  <a:tint val="75000"/>
                </a:prstClr>
              </a:solidFill>
            </a:endParaRPr>
          </a:p>
        </p:txBody>
      </p:sp>
      <p:sp>
        <p:nvSpPr>
          <p:cNvPr id="5" name="Slide Number Placeholder 4"/>
          <p:cNvSpPr>
            <a:spLocks noGrp="1"/>
          </p:cNvSpPr>
          <p:nvPr>
            <p:ph type="sldNum" sz="quarter" idx="12"/>
          </p:nvPr>
        </p:nvSpPr>
        <p:spPr/>
        <p:txBody>
          <a:bodyPr/>
          <a:lstStyle/>
          <a:p>
            <a:fld id="{E8275E1E-8DF4-432C-9618-4D8EBE9D4E8A}"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81898505"/>
      </p:ext>
    </p:extLst>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D07EF5-17A3-4404-88FF-C94DDA9C4623}" type="datetimeFigureOut">
              <a:rPr lang="nl-BE" smtClean="0">
                <a:solidFill>
                  <a:prstClr val="black">
                    <a:tint val="75000"/>
                  </a:prstClr>
                </a:solidFill>
              </a:rPr>
              <a:pPr/>
              <a:t>2/13/16</a:t>
            </a:fld>
            <a:endParaRPr lang="nl-BE">
              <a:solidFill>
                <a:prstClr val="black">
                  <a:tint val="75000"/>
                </a:prstClr>
              </a:solidFill>
            </a:endParaRPr>
          </a:p>
        </p:txBody>
      </p:sp>
      <p:sp>
        <p:nvSpPr>
          <p:cNvPr id="3" name="Footer Placeholder 2"/>
          <p:cNvSpPr>
            <a:spLocks noGrp="1"/>
          </p:cNvSpPr>
          <p:nvPr>
            <p:ph type="ftr" sz="quarter" idx="11"/>
          </p:nvPr>
        </p:nvSpPr>
        <p:spPr/>
        <p:txBody>
          <a:bodyPr/>
          <a:lstStyle/>
          <a:p>
            <a:endParaRPr lang="nl-BE">
              <a:solidFill>
                <a:prstClr val="black">
                  <a:tint val="75000"/>
                </a:prstClr>
              </a:solidFill>
            </a:endParaRPr>
          </a:p>
        </p:txBody>
      </p:sp>
      <p:sp>
        <p:nvSpPr>
          <p:cNvPr id="4" name="Slide Number Placeholder 3"/>
          <p:cNvSpPr>
            <a:spLocks noGrp="1"/>
          </p:cNvSpPr>
          <p:nvPr>
            <p:ph type="sldNum" sz="quarter" idx="12"/>
          </p:nvPr>
        </p:nvSpPr>
        <p:spPr/>
        <p:txBody>
          <a:bodyPr/>
          <a:lstStyle/>
          <a:p>
            <a:fld id="{E8275E1E-8DF4-432C-9618-4D8EBE9D4E8A}"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79971649"/>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Rectangle 5"/>
          <p:cNvSpPr>
            <a:spLocks noGrp="1" noChangeArrowheads="1"/>
          </p:cNvSpPr>
          <p:nvPr>
            <p:ph type="dt" sz="half" idx="10"/>
          </p:nvPr>
        </p:nvSpPr>
        <p:spPr>
          <a:ln/>
        </p:spPr>
        <p:txBody>
          <a:bodyPr/>
          <a:lstStyle>
            <a:lvl1pPr>
              <a:defRPr/>
            </a:lvl1pPr>
          </a:lstStyle>
          <a:p>
            <a:pPr>
              <a:defRPr/>
            </a:pPr>
            <a:endParaRPr lang="nl-NL"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nl-NL" altLang="en-US"/>
          </a:p>
        </p:txBody>
      </p:sp>
      <p:sp>
        <p:nvSpPr>
          <p:cNvPr id="6" name="Rectangle 7"/>
          <p:cNvSpPr>
            <a:spLocks noGrp="1" noChangeArrowheads="1"/>
          </p:cNvSpPr>
          <p:nvPr>
            <p:ph type="sldNum" sz="quarter" idx="12"/>
          </p:nvPr>
        </p:nvSpPr>
        <p:spPr>
          <a:ln/>
        </p:spPr>
        <p:txBody>
          <a:bodyPr/>
          <a:lstStyle>
            <a:lvl1pPr>
              <a:defRPr/>
            </a:lvl1pPr>
          </a:lstStyle>
          <a:p>
            <a:pPr>
              <a:defRPr/>
            </a:pPr>
            <a:fld id="{A4841C4F-9400-425C-BE89-C57BB6B65122}" type="slidenum">
              <a:rPr lang="nl-NL" altLang="en-US"/>
              <a:pPr>
                <a:defRPr/>
              </a:pPr>
              <a:t>‹#›</a:t>
            </a:fld>
            <a:endParaRPr lang="nl-NL"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37585578"/>
      </p:ext>
    </p:extLst>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D07EF5-17A3-4404-88FF-C94DDA9C4623}" type="datetimeFigureOut">
              <a:rPr lang="nl-BE" smtClean="0">
                <a:solidFill>
                  <a:prstClr val="black">
                    <a:tint val="75000"/>
                  </a:prstClr>
                </a:solidFill>
              </a:rPr>
              <a:pPr/>
              <a:t>2/13/16</a:t>
            </a:fld>
            <a:endParaRPr lang="nl-BE">
              <a:solidFill>
                <a:prstClr val="black">
                  <a:tint val="75000"/>
                </a:prstClr>
              </a:solidFill>
            </a:endParaRPr>
          </a:p>
        </p:txBody>
      </p:sp>
      <p:sp>
        <p:nvSpPr>
          <p:cNvPr id="6" name="Footer Placeholder 5"/>
          <p:cNvSpPr>
            <a:spLocks noGrp="1"/>
          </p:cNvSpPr>
          <p:nvPr>
            <p:ph type="ftr" sz="quarter" idx="11"/>
          </p:nvPr>
        </p:nvSpPr>
        <p:spPr/>
        <p:txBody>
          <a:bodyPr/>
          <a:lstStyle/>
          <a:p>
            <a:endParaRPr lang="nl-BE">
              <a:solidFill>
                <a:prstClr val="black">
                  <a:tint val="75000"/>
                </a:prstClr>
              </a:solidFill>
            </a:endParaRPr>
          </a:p>
        </p:txBody>
      </p:sp>
      <p:sp>
        <p:nvSpPr>
          <p:cNvPr id="7" name="Slide Number Placeholder 6"/>
          <p:cNvSpPr>
            <a:spLocks noGrp="1"/>
          </p:cNvSpPr>
          <p:nvPr>
            <p:ph type="sldNum" sz="quarter" idx="12"/>
          </p:nvPr>
        </p:nvSpPr>
        <p:spPr/>
        <p:txBody>
          <a:bodyPr/>
          <a:lstStyle/>
          <a:p>
            <a:fld id="{E8275E1E-8DF4-432C-9618-4D8EBE9D4E8A}"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4897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D07EF5-17A3-4404-88FF-C94DDA9C4623}" type="datetimeFigureOut">
              <a:rPr lang="nl-BE" smtClean="0">
                <a:solidFill>
                  <a:prstClr val="black">
                    <a:tint val="75000"/>
                  </a:prstClr>
                </a:solidFill>
              </a:rPr>
              <a:pPr/>
              <a:t>2/13/16</a:t>
            </a:fld>
            <a:endParaRPr lang="nl-BE">
              <a:solidFill>
                <a:prstClr val="black">
                  <a:tint val="75000"/>
                </a:prstClr>
              </a:solidFill>
            </a:endParaRPr>
          </a:p>
        </p:txBody>
      </p:sp>
      <p:sp>
        <p:nvSpPr>
          <p:cNvPr id="6" name="Footer Placeholder 5"/>
          <p:cNvSpPr>
            <a:spLocks noGrp="1"/>
          </p:cNvSpPr>
          <p:nvPr>
            <p:ph type="ftr" sz="quarter" idx="11"/>
          </p:nvPr>
        </p:nvSpPr>
        <p:spPr/>
        <p:txBody>
          <a:bodyPr/>
          <a:lstStyle/>
          <a:p>
            <a:endParaRPr lang="nl-BE">
              <a:solidFill>
                <a:prstClr val="black">
                  <a:tint val="75000"/>
                </a:prstClr>
              </a:solidFill>
            </a:endParaRPr>
          </a:p>
        </p:txBody>
      </p:sp>
      <p:sp>
        <p:nvSpPr>
          <p:cNvPr id="7" name="Slide Number Placeholder 6"/>
          <p:cNvSpPr>
            <a:spLocks noGrp="1"/>
          </p:cNvSpPr>
          <p:nvPr>
            <p:ph type="sldNum" sz="quarter" idx="12"/>
          </p:nvPr>
        </p:nvSpPr>
        <p:spPr/>
        <p:txBody>
          <a:bodyPr/>
          <a:lstStyle/>
          <a:p>
            <a:fld id="{E8275E1E-8DF4-432C-9618-4D8EBE9D4E8A}"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96754282"/>
      </p:ext>
    </p:extLst>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D7D07EF5-17A3-4404-88FF-C94DDA9C4623}" type="datetimeFigureOut">
              <a:rPr lang="nl-BE" smtClean="0">
                <a:solidFill>
                  <a:prstClr val="black">
                    <a:tint val="75000"/>
                  </a:prstClr>
                </a:solidFill>
              </a:rPr>
              <a:pPr/>
              <a:t>2/13/16</a:t>
            </a:fld>
            <a:endParaRPr lang="nl-BE">
              <a:solidFill>
                <a:prstClr val="black">
                  <a:tint val="75000"/>
                </a:prstClr>
              </a:solidFill>
            </a:endParaRPr>
          </a:p>
        </p:txBody>
      </p:sp>
      <p:sp>
        <p:nvSpPr>
          <p:cNvPr id="5" name="Footer Placeholder 4"/>
          <p:cNvSpPr>
            <a:spLocks noGrp="1"/>
          </p:cNvSpPr>
          <p:nvPr>
            <p:ph type="ftr" sz="quarter" idx="11"/>
          </p:nvPr>
        </p:nvSpPr>
        <p:spPr/>
        <p:txBody>
          <a:bodyPr/>
          <a:lstStyle/>
          <a:p>
            <a:endParaRPr lang="nl-BE">
              <a:solidFill>
                <a:prstClr val="black">
                  <a:tint val="75000"/>
                </a:prstClr>
              </a:solidFill>
            </a:endParaRPr>
          </a:p>
        </p:txBody>
      </p:sp>
      <p:sp>
        <p:nvSpPr>
          <p:cNvPr id="6" name="Slide Number Placeholder 5"/>
          <p:cNvSpPr>
            <a:spLocks noGrp="1"/>
          </p:cNvSpPr>
          <p:nvPr>
            <p:ph type="sldNum" sz="quarter" idx="12"/>
          </p:nvPr>
        </p:nvSpPr>
        <p:spPr/>
        <p:txBody>
          <a:bodyPr/>
          <a:lstStyle/>
          <a:p>
            <a:fld id="{E8275E1E-8DF4-432C-9618-4D8EBE9D4E8A}"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13150539"/>
      </p:ext>
    </p:extLst>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D7D07EF5-17A3-4404-88FF-C94DDA9C4623}" type="datetimeFigureOut">
              <a:rPr lang="nl-BE" smtClean="0">
                <a:solidFill>
                  <a:prstClr val="black">
                    <a:tint val="75000"/>
                  </a:prstClr>
                </a:solidFill>
              </a:rPr>
              <a:pPr/>
              <a:t>2/13/16</a:t>
            </a:fld>
            <a:endParaRPr lang="nl-BE">
              <a:solidFill>
                <a:prstClr val="black">
                  <a:tint val="75000"/>
                </a:prstClr>
              </a:solidFill>
            </a:endParaRPr>
          </a:p>
        </p:txBody>
      </p:sp>
      <p:sp>
        <p:nvSpPr>
          <p:cNvPr id="5" name="Footer Placeholder 4"/>
          <p:cNvSpPr>
            <a:spLocks noGrp="1"/>
          </p:cNvSpPr>
          <p:nvPr>
            <p:ph type="ftr" sz="quarter" idx="11"/>
          </p:nvPr>
        </p:nvSpPr>
        <p:spPr/>
        <p:txBody>
          <a:bodyPr/>
          <a:lstStyle/>
          <a:p>
            <a:endParaRPr lang="nl-BE">
              <a:solidFill>
                <a:prstClr val="black">
                  <a:tint val="75000"/>
                </a:prstClr>
              </a:solidFill>
            </a:endParaRPr>
          </a:p>
        </p:txBody>
      </p:sp>
      <p:sp>
        <p:nvSpPr>
          <p:cNvPr id="6" name="Slide Number Placeholder 5"/>
          <p:cNvSpPr>
            <a:spLocks noGrp="1"/>
          </p:cNvSpPr>
          <p:nvPr>
            <p:ph type="sldNum" sz="quarter" idx="12"/>
          </p:nvPr>
        </p:nvSpPr>
        <p:spPr/>
        <p:txBody>
          <a:bodyPr/>
          <a:lstStyle/>
          <a:p>
            <a:fld id="{E8275E1E-8DF4-432C-9618-4D8EBE9D4E8A}"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65441076"/>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nl-NL"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nl-NL" altLang="en-US"/>
          </a:p>
        </p:txBody>
      </p:sp>
      <p:sp>
        <p:nvSpPr>
          <p:cNvPr id="6" name="Rectangle 7"/>
          <p:cNvSpPr>
            <a:spLocks noGrp="1" noChangeArrowheads="1"/>
          </p:cNvSpPr>
          <p:nvPr>
            <p:ph type="sldNum" sz="quarter" idx="12"/>
          </p:nvPr>
        </p:nvSpPr>
        <p:spPr>
          <a:ln/>
        </p:spPr>
        <p:txBody>
          <a:bodyPr/>
          <a:lstStyle>
            <a:lvl1pPr>
              <a:defRPr/>
            </a:lvl1pPr>
          </a:lstStyle>
          <a:p>
            <a:pPr>
              <a:defRPr/>
            </a:pPr>
            <a:fld id="{C02D7EFC-13FB-4F12-AE8A-7972B48C2097}" type="slidenum">
              <a:rPr lang="nl-NL" altLang="en-US"/>
              <a:pPr>
                <a:defRPr/>
              </a:pPr>
              <a:t>‹#›</a:t>
            </a:fld>
            <a:endParaRPr lang="nl-NL"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52634941"/>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sz="half" idx="1"/>
          </p:nvPr>
        </p:nvSpPr>
        <p:spPr>
          <a:xfrm>
            <a:off x="457200" y="1023938"/>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4648200" y="1023938"/>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Rectangle 5"/>
          <p:cNvSpPr>
            <a:spLocks noGrp="1" noChangeArrowheads="1"/>
          </p:cNvSpPr>
          <p:nvPr>
            <p:ph type="dt" sz="half" idx="10"/>
          </p:nvPr>
        </p:nvSpPr>
        <p:spPr>
          <a:ln/>
        </p:spPr>
        <p:txBody>
          <a:bodyPr/>
          <a:lstStyle>
            <a:lvl1pPr>
              <a:defRPr/>
            </a:lvl1pPr>
          </a:lstStyle>
          <a:p>
            <a:pPr>
              <a:defRPr/>
            </a:pPr>
            <a:endParaRPr lang="nl-NL"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nl-NL" altLang="en-US"/>
          </a:p>
        </p:txBody>
      </p:sp>
      <p:sp>
        <p:nvSpPr>
          <p:cNvPr id="7" name="Rectangle 7"/>
          <p:cNvSpPr>
            <a:spLocks noGrp="1" noChangeArrowheads="1"/>
          </p:cNvSpPr>
          <p:nvPr>
            <p:ph type="sldNum" sz="quarter" idx="12"/>
          </p:nvPr>
        </p:nvSpPr>
        <p:spPr>
          <a:ln/>
        </p:spPr>
        <p:txBody>
          <a:bodyPr/>
          <a:lstStyle>
            <a:lvl1pPr>
              <a:defRPr/>
            </a:lvl1pPr>
          </a:lstStyle>
          <a:p>
            <a:pPr>
              <a:defRPr/>
            </a:pPr>
            <a:fld id="{AD414D6A-9AA9-4C93-97E0-61AF50B257DD}" type="slidenum">
              <a:rPr lang="nl-NL" altLang="en-US"/>
              <a:pPr>
                <a:defRPr/>
              </a:pPr>
              <a:t>‹#›</a:t>
            </a:fld>
            <a:endParaRPr lang="nl-NL"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60637963"/>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nl-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7" name="Rectangle 5"/>
          <p:cNvSpPr>
            <a:spLocks noGrp="1" noChangeArrowheads="1"/>
          </p:cNvSpPr>
          <p:nvPr>
            <p:ph type="dt" sz="half" idx="10"/>
          </p:nvPr>
        </p:nvSpPr>
        <p:spPr>
          <a:ln/>
        </p:spPr>
        <p:txBody>
          <a:bodyPr/>
          <a:lstStyle>
            <a:lvl1pPr>
              <a:defRPr/>
            </a:lvl1pPr>
          </a:lstStyle>
          <a:p>
            <a:pPr>
              <a:defRPr/>
            </a:pPr>
            <a:endParaRPr lang="nl-NL" alt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nl-NL" altLang="en-US"/>
          </a:p>
        </p:txBody>
      </p:sp>
      <p:sp>
        <p:nvSpPr>
          <p:cNvPr id="9" name="Rectangle 7"/>
          <p:cNvSpPr>
            <a:spLocks noGrp="1" noChangeArrowheads="1"/>
          </p:cNvSpPr>
          <p:nvPr>
            <p:ph type="sldNum" sz="quarter" idx="12"/>
          </p:nvPr>
        </p:nvSpPr>
        <p:spPr>
          <a:ln/>
        </p:spPr>
        <p:txBody>
          <a:bodyPr/>
          <a:lstStyle>
            <a:lvl1pPr>
              <a:defRPr/>
            </a:lvl1pPr>
          </a:lstStyle>
          <a:p>
            <a:pPr>
              <a:defRPr/>
            </a:pPr>
            <a:fld id="{64B87349-79BB-4774-ACEE-A4221802297C}" type="slidenum">
              <a:rPr lang="nl-NL" altLang="en-US"/>
              <a:pPr>
                <a:defRPr/>
              </a:pPr>
              <a:t>‹#›</a:t>
            </a:fld>
            <a:endParaRPr lang="nl-NL"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92068456"/>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Rectangle 5"/>
          <p:cNvSpPr>
            <a:spLocks noGrp="1" noChangeArrowheads="1"/>
          </p:cNvSpPr>
          <p:nvPr>
            <p:ph type="dt" sz="half" idx="10"/>
          </p:nvPr>
        </p:nvSpPr>
        <p:spPr>
          <a:ln/>
        </p:spPr>
        <p:txBody>
          <a:bodyPr/>
          <a:lstStyle>
            <a:lvl1pPr>
              <a:defRPr/>
            </a:lvl1pPr>
          </a:lstStyle>
          <a:p>
            <a:pPr>
              <a:defRPr/>
            </a:pPr>
            <a:endParaRPr lang="nl-NL" alt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nl-NL" altLang="en-US"/>
          </a:p>
        </p:txBody>
      </p:sp>
      <p:sp>
        <p:nvSpPr>
          <p:cNvPr id="5" name="Rectangle 7"/>
          <p:cNvSpPr>
            <a:spLocks noGrp="1" noChangeArrowheads="1"/>
          </p:cNvSpPr>
          <p:nvPr>
            <p:ph type="sldNum" sz="quarter" idx="12"/>
          </p:nvPr>
        </p:nvSpPr>
        <p:spPr>
          <a:ln/>
        </p:spPr>
        <p:txBody>
          <a:bodyPr/>
          <a:lstStyle>
            <a:lvl1pPr>
              <a:defRPr/>
            </a:lvl1pPr>
          </a:lstStyle>
          <a:p>
            <a:pPr>
              <a:defRPr/>
            </a:pPr>
            <a:fld id="{8735A94F-311F-4B5F-9E6B-4B72E9BDBE92}" type="slidenum">
              <a:rPr lang="nl-NL" altLang="en-US"/>
              <a:pPr>
                <a:defRPr/>
              </a:pPr>
              <a:t>‹#›</a:t>
            </a:fld>
            <a:endParaRPr lang="nl-NL"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20314684"/>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nl-NL" alt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nl-NL" altLang="en-US"/>
          </a:p>
        </p:txBody>
      </p:sp>
      <p:sp>
        <p:nvSpPr>
          <p:cNvPr id="4" name="Rectangle 7"/>
          <p:cNvSpPr>
            <a:spLocks noGrp="1" noChangeArrowheads="1"/>
          </p:cNvSpPr>
          <p:nvPr>
            <p:ph type="sldNum" sz="quarter" idx="12"/>
          </p:nvPr>
        </p:nvSpPr>
        <p:spPr>
          <a:ln/>
        </p:spPr>
        <p:txBody>
          <a:bodyPr/>
          <a:lstStyle>
            <a:lvl1pPr>
              <a:defRPr/>
            </a:lvl1pPr>
          </a:lstStyle>
          <a:p>
            <a:pPr>
              <a:defRPr/>
            </a:pPr>
            <a:fld id="{54D645E4-4A81-46C8-9023-84CFD66AAB25}" type="slidenum">
              <a:rPr lang="nl-NL" altLang="en-US"/>
              <a:pPr>
                <a:defRPr/>
              </a:pPr>
              <a:t>‹#›</a:t>
            </a:fld>
            <a:endParaRPr lang="nl-NL"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04994341"/>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nl-NL"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nl-NL" altLang="en-US"/>
          </a:p>
        </p:txBody>
      </p:sp>
      <p:sp>
        <p:nvSpPr>
          <p:cNvPr id="7" name="Rectangle 7"/>
          <p:cNvSpPr>
            <a:spLocks noGrp="1" noChangeArrowheads="1"/>
          </p:cNvSpPr>
          <p:nvPr>
            <p:ph type="sldNum" sz="quarter" idx="12"/>
          </p:nvPr>
        </p:nvSpPr>
        <p:spPr>
          <a:ln/>
        </p:spPr>
        <p:txBody>
          <a:bodyPr/>
          <a:lstStyle>
            <a:lvl1pPr>
              <a:defRPr/>
            </a:lvl1pPr>
          </a:lstStyle>
          <a:p>
            <a:pPr>
              <a:defRPr/>
            </a:pPr>
            <a:fld id="{9248F6A9-B151-4898-BBD8-7AE74448FEAA}" type="slidenum">
              <a:rPr lang="nl-NL" altLang="en-US"/>
              <a:pPr>
                <a:defRPr/>
              </a:pPr>
              <a:t>‹#›</a:t>
            </a:fld>
            <a:endParaRPr lang="nl-NL"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23812048"/>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nl-NL"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nl-NL" altLang="en-US"/>
          </a:p>
        </p:txBody>
      </p:sp>
      <p:sp>
        <p:nvSpPr>
          <p:cNvPr id="7" name="Rectangle 7"/>
          <p:cNvSpPr>
            <a:spLocks noGrp="1" noChangeArrowheads="1"/>
          </p:cNvSpPr>
          <p:nvPr>
            <p:ph type="sldNum" sz="quarter" idx="12"/>
          </p:nvPr>
        </p:nvSpPr>
        <p:spPr>
          <a:ln/>
        </p:spPr>
        <p:txBody>
          <a:bodyPr/>
          <a:lstStyle>
            <a:lvl1pPr>
              <a:defRPr/>
            </a:lvl1pPr>
          </a:lstStyle>
          <a:p>
            <a:pPr>
              <a:defRPr/>
            </a:pPr>
            <a:fld id="{048EF699-62EB-4AF8-9E72-F0DEA2B714B9}" type="slidenum">
              <a:rPr lang="nl-NL" altLang="en-US"/>
              <a:pPr>
                <a:defRPr/>
              </a:pPr>
              <a:t>‹#›</a:t>
            </a:fld>
            <a:endParaRPr lang="nl-NL"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100781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7962900" y="152400"/>
            <a:ext cx="0" cy="1524000"/>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1027" name="Rectangle 3"/>
          <p:cNvSpPr>
            <a:spLocks noGrp="1" noChangeArrowheads="1"/>
          </p:cNvSpPr>
          <p:nvPr>
            <p:ph type="title"/>
          </p:nvPr>
        </p:nvSpPr>
        <p:spPr bwMode="auto">
          <a:xfrm>
            <a:off x="457200" y="112713"/>
            <a:ext cx="7543800" cy="7524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en-US" smtClean="0"/>
              <a:t>Click to edit Master title style</a:t>
            </a:r>
          </a:p>
        </p:txBody>
      </p:sp>
      <p:sp>
        <p:nvSpPr>
          <p:cNvPr id="1028" name="Rectangle 4"/>
          <p:cNvSpPr>
            <a:spLocks noGrp="1" noChangeArrowheads="1"/>
          </p:cNvSpPr>
          <p:nvPr>
            <p:ph type="body" idx="1"/>
          </p:nvPr>
        </p:nvSpPr>
        <p:spPr bwMode="auto">
          <a:xfrm>
            <a:off x="457200" y="1023938"/>
            <a:ext cx="8229600" cy="44116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en-US" smtClean="0"/>
              <a:t>Click to edit Master text styles</a:t>
            </a:r>
          </a:p>
          <a:p>
            <a:pPr lvl="1"/>
            <a:r>
              <a:rPr lang="nl-NL" altLang="en-US" smtClean="0"/>
              <a:t>Second level</a:t>
            </a:r>
          </a:p>
          <a:p>
            <a:pPr lvl="2"/>
            <a:r>
              <a:rPr lang="nl-NL" altLang="en-US" smtClean="0"/>
              <a:t>Third level</a:t>
            </a:r>
          </a:p>
          <a:p>
            <a:pPr lvl="3"/>
            <a:r>
              <a:rPr lang="nl-NL" altLang="en-US" smtClean="0"/>
              <a:t>Fourth level</a:t>
            </a:r>
          </a:p>
          <a:p>
            <a:pPr lvl="4"/>
            <a:r>
              <a:rPr lang="nl-NL" altLang="en-US" smtClean="0"/>
              <a:t>Fifth level</a:t>
            </a:r>
          </a:p>
        </p:txBody>
      </p:sp>
      <p:sp>
        <p:nvSpPr>
          <p:cNvPr id="320517" name="Rectangle 5"/>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nl-NL" altLang="en-US"/>
          </a:p>
        </p:txBody>
      </p:sp>
      <p:sp>
        <p:nvSpPr>
          <p:cNvPr id="320518"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nl-NL" altLang="en-US"/>
          </a:p>
        </p:txBody>
      </p:sp>
      <p:sp>
        <p:nvSpPr>
          <p:cNvPr id="320519" name="Rectangle 7"/>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lvl1pPr>
          </a:lstStyle>
          <a:p>
            <a:pPr>
              <a:defRPr/>
            </a:pPr>
            <a:fld id="{2878897F-566D-40DF-BFE1-D0CFE9B37ABF}" type="slidenum">
              <a:rPr lang="nl-NL" altLang="en-US"/>
              <a:pPr>
                <a:defRPr/>
              </a:pPr>
              <a:t>‹#›</a:t>
            </a:fld>
            <a:endParaRPr lang="nl-NL" altLang="en-US"/>
          </a:p>
        </p:txBody>
      </p:sp>
      <p:grpSp>
        <p:nvGrpSpPr>
          <p:cNvPr id="1032" name="Group 8"/>
          <p:cNvGrpSpPr>
            <a:grpSpLocks/>
          </p:cNvGrpSpPr>
          <p:nvPr/>
        </p:nvGrpSpPr>
        <p:grpSpPr bwMode="auto">
          <a:xfrm>
            <a:off x="8153400" y="152400"/>
            <a:ext cx="792163" cy="1295400"/>
            <a:chOff x="5136" y="960"/>
            <a:chExt cx="528" cy="864"/>
          </a:xfrm>
        </p:grpSpPr>
        <p:sp>
          <p:nvSpPr>
            <p:cNvPr id="1033" name="Oval 9"/>
            <p:cNvSpPr>
              <a:spLocks noChangeArrowheads="1"/>
            </p:cNvSpPr>
            <p:nvPr/>
          </p:nvSpPr>
          <p:spPr bwMode="auto">
            <a:xfrm>
              <a:off x="5136" y="960"/>
              <a:ext cx="80" cy="80"/>
            </a:xfrm>
            <a:prstGeom prst="ellipse">
              <a:avLst/>
            </a:prstGeom>
            <a:solidFill>
              <a:schemeClr val="tx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34" name="Oval 10"/>
            <p:cNvSpPr>
              <a:spLocks noChangeArrowheads="1"/>
            </p:cNvSpPr>
            <p:nvPr/>
          </p:nvSpPr>
          <p:spPr bwMode="auto">
            <a:xfrm>
              <a:off x="5248" y="960"/>
              <a:ext cx="79" cy="80"/>
            </a:xfrm>
            <a:prstGeom prst="ellipse">
              <a:avLst/>
            </a:prstGeom>
            <a:solidFill>
              <a:schemeClr val="tx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35" name="Oval 11"/>
            <p:cNvSpPr>
              <a:spLocks noChangeArrowheads="1"/>
            </p:cNvSpPr>
            <p:nvPr/>
          </p:nvSpPr>
          <p:spPr bwMode="auto">
            <a:xfrm>
              <a:off x="5360" y="960"/>
              <a:ext cx="76" cy="80"/>
            </a:xfrm>
            <a:prstGeom prst="ellipse">
              <a:avLst/>
            </a:prstGeom>
            <a:solidFill>
              <a:schemeClr val="tx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36" name="Oval 12"/>
            <p:cNvSpPr>
              <a:spLocks noChangeArrowheads="1"/>
            </p:cNvSpPr>
            <p:nvPr/>
          </p:nvSpPr>
          <p:spPr bwMode="auto">
            <a:xfrm>
              <a:off x="5136" y="1072"/>
              <a:ext cx="80" cy="77"/>
            </a:xfrm>
            <a:prstGeom prst="ellipse">
              <a:avLst/>
            </a:prstGeom>
            <a:solidFill>
              <a:schemeClr val="tx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37" name="Oval 13"/>
            <p:cNvSpPr>
              <a:spLocks noChangeArrowheads="1"/>
            </p:cNvSpPr>
            <p:nvPr/>
          </p:nvSpPr>
          <p:spPr bwMode="auto">
            <a:xfrm>
              <a:off x="5248" y="1072"/>
              <a:ext cx="79" cy="77"/>
            </a:xfrm>
            <a:prstGeom prst="ellipse">
              <a:avLst/>
            </a:prstGeom>
            <a:solidFill>
              <a:schemeClr val="tx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38" name="Oval 14"/>
            <p:cNvSpPr>
              <a:spLocks noChangeArrowheads="1"/>
            </p:cNvSpPr>
            <p:nvPr/>
          </p:nvSpPr>
          <p:spPr bwMode="auto">
            <a:xfrm>
              <a:off x="5360" y="1072"/>
              <a:ext cx="76" cy="77"/>
            </a:xfrm>
            <a:prstGeom prst="ellipse">
              <a:avLst/>
            </a:prstGeom>
            <a:solidFill>
              <a:schemeClr val="tx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39" name="Oval 15"/>
            <p:cNvSpPr>
              <a:spLocks noChangeArrowheads="1"/>
            </p:cNvSpPr>
            <p:nvPr/>
          </p:nvSpPr>
          <p:spPr bwMode="auto">
            <a:xfrm>
              <a:off x="5472" y="1072"/>
              <a:ext cx="73" cy="77"/>
            </a:xfrm>
            <a:prstGeom prst="ellipse">
              <a:avLst/>
            </a:prstGeom>
            <a:solidFill>
              <a:schemeClr val="accent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40" name="Oval 16"/>
            <p:cNvSpPr>
              <a:spLocks noChangeArrowheads="1"/>
            </p:cNvSpPr>
            <p:nvPr/>
          </p:nvSpPr>
          <p:spPr bwMode="auto">
            <a:xfrm>
              <a:off x="5136" y="1184"/>
              <a:ext cx="80" cy="73"/>
            </a:xfrm>
            <a:prstGeom prst="ellipse">
              <a:avLst/>
            </a:prstGeom>
            <a:solidFill>
              <a:schemeClr val="tx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41" name="Oval 17"/>
            <p:cNvSpPr>
              <a:spLocks noChangeArrowheads="1"/>
            </p:cNvSpPr>
            <p:nvPr/>
          </p:nvSpPr>
          <p:spPr bwMode="auto">
            <a:xfrm>
              <a:off x="5248" y="1184"/>
              <a:ext cx="79" cy="73"/>
            </a:xfrm>
            <a:prstGeom prst="ellipse">
              <a:avLst/>
            </a:prstGeom>
            <a:solidFill>
              <a:schemeClr val="tx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42" name="Oval 18"/>
            <p:cNvSpPr>
              <a:spLocks noChangeArrowheads="1"/>
            </p:cNvSpPr>
            <p:nvPr/>
          </p:nvSpPr>
          <p:spPr bwMode="auto">
            <a:xfrm>
              <a:off x="5360" y="1184"/>
              <a:ext cx="76" cy="73"/>
            </a:xfrm>
            <a:prstGeom prst="ellipse">
              <a:avLst/>
            </a:prstGeom>
            <a:solidFill>
              <a:schemeClr val="accent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43" name="Oval 19"/>
            <p:cNvSpPr>
              <a:spLocks noChangeArrowheads="1"/>
            </p:cNvSpPr>
            <p:nvPr/>
          </p:nvSpPr>
          <p:spPr bwMode="auto">
            <a:xfrm>
              <a:off x="5472" y="1184"/>
              <a:ext cx="73" cy="73"/>
            </a:xfrm>
            <a:prstGeom prst="ellipse">
              <a:avLst/>
            </a:prstGeom>
            <a:solidFill>
              <a:schemeClr val="accent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44" name="Oval 20"/>
            <p:cNvSpPr>
              <a:spLocks noChangeArrowheads="1"/>
            </p:cNvSpPr>
            <p:nvPr/>
          </p:nvSpPr>
          <p:spPr bwMode="auto">
            <a:xfrm>
              <a:off x="5584" y="1184"/>
              <a:ext cx="80" cy="73"/>
            </a:xfrm>
            <a:prstGeom prst="ellipse">
              <a:avLst/>
            </a:prstGeom>
            <a:solidFill>
              <a:schemeClr val="accent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45" name="Oval 21"/>
            <p:cNvSpPr>
              <a:spLocks noChangeArrowheads="1"/>
            </p:cNvSpPr>
            <p:nvPr/>
          </p:nvSpPr>
          <p:spPr bwMode="auto">
            <a:xfrm>
              <a:off x="5136" y="1296"/>
              <a:ext cx="80" cy="80"/>
            </a:xfrm>
            <a:prstGeom prst="ellipse">
              <a:avLst/>
            </a:prstGeom>
            <a:solidFill>
              <a:schemeClr val="tx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46" name="Oval 22"/>
            <p:cNvSpPr>
              <a:spLocks noChangeArrowheads="1"/>
            </p:cNvSpPr>
            <p:nvPr/>
          </p:nvSpPr>
          <p:spPr bwMode="auto">
            <a:xfrm>
              <a:off x="5248" y="1296"/>
              <a:ext cx="79" cy="80"/>
            </a:xfrm>
            <a:prstGeom prst="ellipse">
              <a:avLst/>
            </a:prstGeom>
            <a:solidFill>
              <a:schemeClr val="accent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47" name="Oval 23"/>
            <p:cNvSpPr>
              <a:spLocks noChangeArrowheads="1"/>
            </p:cNvSpPr>
            <p:nvPr/>
          </p:nvSpPr>
          <p:spPr bwMode="auto">
            <a:xfrm>
              <a:off x="5360" y="1296"/>
              <a:ext cx="76" cy="80"/>
            </a:xfrm>
            <a:prstGeom prst="ellipse">
              <a:avLst/>
            </a:prstGeom>
            <a:solidFill>
              <a:schemeClr val="accent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48" name="Oval 24"/>
            <p:cNvSpPr>
              <a:spLocks noChangeArrowheads="1"/>
            </p:cNvSpPr>
            <p:nvPr/>
          </p:nvSpPr>
          <p:spPr bwMode="auto">
            <a:xfrm>
              <a:off x="5472" y="1296"/>
              <a:ext cx="73" cy="80"/>
            </a:xfrm>
            <a:prstGeom prst="ellipse">
              <a:avLst/>
            </a:prstGeom>
            <a:solidFill>
              <a:schemeClr val="accent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49" name="Oval 25"/>
            <p:cNvSpPr>
              <a:spLocks noChangeArrowheads="1"/>
            </p:cNvSpPr>
            <p:nvPr/>
          </p:nvSpPr>
          <p:spPr bwMode="auto">
            <a:xfrm>
              <a:off x="5136" y="1408"/>
              <a:ext cx="80" cy="80"/>
            </a:xfrm>
            <a:prstGeom prst="ellipse">
              <a:avLst/>
            </a:prstGeom>
            <a:solidFill>
              <a:schemeClr val="accent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50" name="Oval 26"/>
            <p:cNvSpPr>
              <a:spLocks noChangeArrowheads="1"/>
            </p:cNvSpPr>
            <p:nvPr/>
          </p:nvSpPr>
          <p:spPr bwMode="auto">
            <a:xfrm>
              <a:off x="5248" y="1408"/>
              <a:ext cx="79" cy="80"/>
            </a:xfrm>
            <a:prstGeom prst="ellipse">
              <a:avLst/>
            </a:prstGeom>
            <a:solidFill>
              <a:schemeClr val="accent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51" name="Oval 27"/>
            <p:cNvSpPr>
              <a:spLocks noChangeArrowheads="1"/>
            </p:cNvSpPr>
            <p:nvPr/>
          </p:nvSpPr>
          <p:spPr bwMode="auto">
            <a:xfrm>
              <a:off x="5360" y="1408"/>
              <a:ext cx="76" cy="80"/>
            </a:xfrm>
            <a:prstGeom prst="ellipse">
              <a:avLst/>
            </a:prstGeom>
            <a:solidFill>
              <a:schemeClr val="accent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52" name="Oval 28"/>
            <p:cNvSpPr>
              <a:spLocks noChangeArrowheads="1"/>
            </p:cNvSpPr>
            <p:nvPr/>
          </p:nvSpPr>
          <p:spPr bwMode="auto">
            <a:xfrm>
              <a:off x="5472" y="1408"/>
              <a:ext cx="73" cy="80"/>
            </a:xfrm>
            <a:prstGeom prst="ellipse">
              <a:avLst/>
            </a:prstGeom>
            <a:solidFill>
              <a:schemeClr val="accent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53" name="Oval 29"/>
            <p:cNvSpPr>
              <a:spLocks noChangeArrowheads="1"/>
            </p:cNvSpPr>
            <p:nvPr/>
          </p:nvSpPr>
          <p:spPr bwMode="auto">
            <a:xfrm>
              <a:off x="5584" y="1408"/>
              <a:ext cx="80" cy="80"/>
            </a:xfrm>
            <a:prstGeom prst="ellipse">
              <a:avLst/>
            </a:prstGeom>
            <a:solidFill>
              <a:schemeClr val="folHlink"/>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54" name="Oval 30"/>
            <p:cNvSpPr>
              <a:spLocks noChangeArrowheads="1"/>
            </p:cNvSpPr>
            <p:nvPr/>
          </p:nvSpPr>
          <p:spPr bwMode="auto">
            <a:xfrm>
              <a:off x="5136" y="1520"/>
              <a:ext cx="80" cy="79"/>
            </a:xfrm>
            <a:prstGeom prst="ellipse">
              <a:avLst/>
            </a:prstGeom>
            <a:solidFill>
              <a:schemeClr val="accent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55" name="Oval 31"/>
            <p:cNvSpPr>
              <a:spLocks noChangeArrowheads="1"/>
            </p:cNvSpPr>
            <p:nvPr/>
          </p:nvSpPr>
          <p:spPr bwMode="auto">
            <a:xfrm>
              <a:off x="5248" y="1520"/>
              <a:ext cx="79" cy="79"/>
            </a:xfrm>
            <a:prstGeom prst="ellipse">
              <a:avLst/>
            </a:prstGeom>
            <a:solidFill>
              <a:schemeClr val="accent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56" name="Oval 32"/>
            <p:cNvSpPr>
              <a:spLocks noChangeArrowheads="1"/>
            </p:cNvSpPr>
            <p:nvPr/>
          </p:nvSpPr>
          <p:spPr bwMode="auto">
            <a:xfrm>
              <a:off x="5360" y="1520"/>
              <a:ext cx="76" cy="79"/>
            </a:xfrm>
            <a:prstGeom prst="ellipse">
              <a:avLst/>
            </a:prstGeom>
            <a:solidFill>
              <a:schemeClr val="accent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57" name="Oval 33"/>
            <p:cNvSpPr>
              <a:spLocks noChangeArrowheads="1"/>
            </p:cNvSpPr>
            <p:nvPr/>
          </p:nvSpPr>
          <p:spPr bwMode="auto">
            <a:xfrm>
              <a:off x="5472" y="1520"/>
              <a:ext cx="73" cy="79"/>
            </a:xfrm>
            <a:prstGeom prst="ellipse">
              <a:avLst/>
            </a:prstGeom>
            <a:solidFill>
              <a:schemeClr val="folHlink"/>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58" name="Oval 34"/>
            <p:cNvSpPr>
              <a:spLocks noChangeArrowheads="1"/>
            </p:cNvSpPr>
            <p:nvPr/>
          </p:nvSpPr>
          <p:spPr bwMode="auto">
            <a:xfrm>
              <a:off x="5136" y="1632"/>
              <a:ext cx="80" cy="75"/>
            </a:xfrm>
            <a:prstGeom prst="ellipse">
              <a:avLst/>
            </a:prstGeom>
            <a:solidFill>
              <a:schemeClr val="accent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59" name="Oval 35"/>
            <p:cNvSpPr>
              <a:spLocks noChangeArrowheads="1"/>
            </p:cNvSpPr>
            <p:nvPr/>
          </p:nvSpPr>
          <p:spPr bwMode="auto">
            <a:xfrm>
              <a:off x="5248" y="1632"/>
              <a:ext cx="79" cy="75"/>
            </a:xfrm>
            <a:prstGeom prst="ellipse">
              <a:avLst/>
            </a:prstGeom>
            <a:solidFill>
              <a:schemeClr val="accent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60" name="Oval 36"/>
            <p:cNvSpPr>
              <a:spLocks noChangeArrowheads="1"/>
            </p:cNvSpPr>
            <p:nvPr/>
          </p:nvSpPr>
          <p:spPr bwMode="auto">
            <a:xfrm>
              <a:off x="5360" y="1632"/>
              <a:ext cx="76" cy="75"/>
            </a:xfrm>
            <a:prstGeom prst="ellipse">
              <a:avLst/>
            </a:prstGeom>
            <a:solidFill>
              <a:schemeClr val="folHlink"/>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61" name="Oval 37"/>
            <p:cNvSpPr>
              <a:spLocks noChangeArrowheads="1"/>
            </p:cNvSpPr>
            <p:nvPr/>
          </p:nvSpPr>
          <p:spPr bwMode="auto">
            <a:xfrm>
              <a:off x="5472" y="1632"/>
              <a:ext cx="73" cy="75"/>
            </a:xfrm>
            <a:prstGeom prst="ellipse">
              <a:avLst/>
            </a:prstGeom>
            <a:solidFill>
              <a:schemeClr val="folHlink"/>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62" name="Oval 38"/>
            <p:cNvSpPr>
              <a:spLocks noChangeArrowheads="1"/>
            </p:cNvSpPr>
            <p:nvPr/>
          </p:nvSpPr>
          <p:spPr bwMode="auto">
            <a:xfrm>
              <a:off x="5248" y="1744"/>
              <a:ext cx="79" cy="80"/>
            </a:xfrm>
            <a:prstGeom prst="ellipse">
              <a:avLst/>
            </a:prstGeom>
            <a:solidFill>
              <a:schemeClr val="folHlink"/>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63" name="Oval 39"/>
            <p:cNvSpPr>
              <a:spLocks noChangeArrowheads="1"/>
            </p:cNvSpPr>
            <p:nvPr/>
          </p:nvSpPr>
          <p:spPr bwMode="auto">
            <a:xfrm>
              <a:off x="5472" y="1744"/>
              <a:ext cx="73" cy="80"/>
            </a:xfrm>
            <a:prstGeom prst="ellipse">
              <a:avLst/>
            </a:prstGeom>
            <a:solidFill>
              <a:schemeClr val="folHlink"/>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gr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Lst>
  <p:timing>
    <p:tnLst>
      <p:par>
        <p:cTn id="1" dur="indefinite" restart="never" nodeType="tmRoot"/>
      </p:par>
    </p:tnLst>
  </p:timing>
  <p:txStyles>
    <p:title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pitchFamily="34" charset="0"/>
        </a:defRPr>
      </a:lvl2pPr>
      <a:lvl3pPr algn="l" rtl="0" eaLnBrk="0" fontAlgn="base" hangingPunct="0">
        <a:spcBef>
          <a:spcPct val="0"/>
        </a:spcBef>
        <a:spcAft>
          <a:spcPct val="0"/>
        </a:spcAft>
        <a:defRPr sz="3900" b="1">
          <a:solidFill>
            <a:schemeClr val="tx2"/>
          </a:solidFill>
          <a:latin typeface="Arial" pitchFamily="34" charset="0"/>
        </a:defRPr>
      </a:lvl3pPr>
      <a:lvl4pPr algn="l" rtl="0" eaLnBrk="0" fontAlgn="base" hangingPunct="0">
        <a:spcBef>
          <a:spcPct val="0"/>
        </a:spcBef>
        <a:spcAft>
          <a:spcPct val="0"/>
        </a:spcAft>
        <a:defRPr sz="3900" b="1">
          <a:solidFill>
            <a:schemeClr val="tx2"/>
          </a:solidFill>
          <a:latin typeface="Arial" pitchFamily="34" charset="0"/>
        </a:defRPr>
      </a:lvl4pPr>
      <a:lvl5pPr algn="l" rtl="0" eaLnBrk="0" fontAlgn="base" hangingPunct="0">
        <a:spcBef>
          <a:spcPct val="0"/>
        </a:spcBef>
        <a:spcAft>
          <a:spcPct val="0"/>
        </a:spcAft>
        <a:defRPr sz="3900" b="1">
          <a:solidFill>
            <a:schemeClr val="tx2"/>
          </a:solidFill>
          <a:latin typeface="Arial" pitchFamily="34" charset="0"/>
        </a:defRPr>
      </a:lvl5pPr>
      <a:lvl6pPr marL="457200" algn="l" rtl="0" fontAlgn="base">
        <a:spcBef>
          <a:spcPct val="0"/>
        </a:spcBef>
        <a:spcAft>
          <a:spcPct val="0"/>
        </a:spcAft>
        <a:defRPr sz="3900" b="1">
          <a:solidFill>
            <a:schemeClr val="tx2"/>
          </a:solidFill>
          <a:latin typeface="Arial" pitchFamily="34" charset="0"/>
        </a:defRPr>
      </a:lvl6pPr>
      <a:lvl7pPr marL="914400" algn="l" rtl="0" fontAlgn="base">
        <a:spcBef>
          <a:spcPct val="0"/>
        </a:spcBef>
        <a:spcAft>
          <a:spcPct val="0"/>
        </a:spcAft>
        <a:defRPr sz="3900" b="1">
          <a:solidFill>
            <a:schemeClr val="tx2"/>
          </a:solidFill>
          <a:latin typeface="Arial" pitchFamily="34" charset="0"/>
        </a:defRPr>
      </a:lvl7pPr>
      <a:lvl8pPr marL="1371600" algn="l" rtl="0" fontAlgn="base">
        <a:spcBef>
          <a:spcPct val="0"/>
        </a:spcBef>
        <a:spcAft>
          <a:spcPct val="0"/>
        </a:spcAft>
        <a:defRPr sz="3900" b="1">
          <a:solidFill>
            <a:schemeClr val="tx2"/>
          </a:solidFill>
          <a:latin typeface="Arial" pitchFamily="34" charset="0"/>
        </a:defRPr>
      </a:lvl8pPr>
      <a:lvl9pPr marL="1828800" algn="l" rtl="0" fontAlgn="base">
        <a:spcBef>
          <a:spcPct val="0"/>
        </a:spcBef>
        <a:spcAft>
          <a:spcPct val="0"/>
        </a:spcAft>
        <a:defRPr sz="3900" b="1">
          <a:solidFill>
            <a:schemeClr val="tx2"/>
          </a:solidFill>
          <a:latin typeface="Arial" pitchFamily="34" charset="0"/>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24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anose="05000000000000000000" pitchFamily="2" charset="2"/>
        <a:buChar char="l"/>
        <a:defRPr sz="20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anose="05000000000000000000" pitchFamily="2" charset="2"/>
        <a:buChar char="l"/>
        <a:defRPr sz="20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a:solidFill>
            <a:schemeClr val="tx1"/>
          </a:solidFill>
          <a:latin typeface="+mn-lt"/>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nl-B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D7D07EF5-17A3-4404-88FF-C94DDA9C4623}" type="datetimeFigureOut">
              <a:rPr lang="nl-BE" smtClean="0">
                <a:solidFill>
                  <a:prstClr val="black">
                    <a:tint val="75000"/>
                  </a:prstClr>
                </a:solidFill>
                <a:latin typeface="Calibri"/>
              </a:rPr>
              <a:pPr eaLnBrk="1" fontAlgn="auto" hangingPunct="1">
                <a:spcBef>
                  <a:spcPts val="0"/>
                </a:spcBef>
                <a:spcAft>
                  <a:spcPts val="0"/>
                </a:spcAft>
              </a:pPr>
              <a:t>2/13/16</a:t>
            </a:fld>
            <a:endParaRPr lang="nl-BE">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nl-BE">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E8275E1E-8DF4-432C-9618-4D8EBE9D4E8A}" type="slidenum">
              <a:rPr lang="nl-BE" smtClean="0">
                <a:solidFill>
                  <a:prstClr val="black">
                    <a:tint val="75000"/>
                  </a:prstClr>
                </a:solidFill>
                <a:latin typeface="Calibri"/>
              </a:rPr>
              <a:pPr eaLnBrk="1" fontAlgn="auto" hangingPunct="1">
                <a:spcBef>
                  <a:spcPts val="0"/>
                </a:spcBef>
                <a:spcAft>
                  <a:spcPts val="0"/>
                </a:spcAft>
              </a:pPr>
              <a:t>‹#›</a:t>
            </a:fld>
            <a:endParaRPr lang="nl-BE">
              <a:solidFill>
                <a:prstClr val="black">
                  <a:tint val="75000"/>
                </a:prstClr>
              </a:solidFill>
              <a:latin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80620787"/>
      </p:ext>
    </p:extLst>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eg"/><Relationship Id="rId3"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wmf"/><Relationship Id="rId1" Type="http://schemas.openxmlformats.org/officeDocument/2006/relationships/slideLayout" Target="../slideLayouts/slideLayout2.xml"/><Relationship Id="rId2" Type="http://schemas.openxmlformats.org/officeDocument/2006/relationships/image" Target="../media/image17.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Species_Proble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 Id="rId3" Type="http://schemas.openxmlformats.org/officeDocument/2006/relationships/image" Target="../media/image3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9.wmf"/><Relationship Id="rId4" Type="http://schemas.openxmlformats.org/officeDocument/2006/relationships/image" Target="../media/image40.wmf"/><Relationship Id="rId1" Type="http://schemas.openxmlformats.org/officeDocument/2006/relationships/slideLayout" Target="../slideLayouts/slideLayout2.xml"/><Relationship Id="rId2" Type="http://schemas.openxmlformats.org/officeDocument/2006/relationships/image" Target="../media/image38.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4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7" Type="http://schemas.openxmlformats.org/officeDocument/2006/relationships/image" Target="../media/image50.jpeg"/><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4.jpeg"/><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55.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18.xml"/><Relationship Id="rId2" Type="http://schemas.openxmlformats.org/officeDocument/2006/relationships/notesSlide" Target="../notesSlides/notesSlide14.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5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image" Target="../media/image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19.xml"/><Relationship Id="rId2" Type="http://schemas.openxmlformats.org/officeDocument/2006/relationships/notesSlide" Target="../notesSlides/notesSlide20.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1" Type="http://schemas.openxmlformats.org/officeDocument/2006/relationships/slideLayout" Target="../slideLayouts/slideLayout19.xml"/><Relationship Id="rId2" Type="http://schemas.openxmlformats.org/officeDocument/2006/relationships/notesSlide" Target="../notesSlides/notesSlide21.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jpeg"/><Relationship Id="rId6" Type="http://schemas.openxmlformats.org/officeDocument/2006/relationships/image" Target="../media/image69.jpeg"/><Relationship Id="rId7" Type="http://schemas.openxmlformats.org/officeDocument/2006/relationships/image" Target="../media/image70.png"/><Relationship Id="rId8" Type="http://schemas.openxmlformats.org/officeDocument/2006/relationships/image" Target="../media/image71.jpeg"/><Relationship Id="rId1" Type="http://schemas.openxmlformats.org/officeDocument/2006/relationships/slideLayout" Target="../slideLayouts/slideLayout19.xml"/><Relationship Id="rId2" Type="http://schemas.openxmlformats.org/officeDocument/2006/relationships/notesSlide" Target="../notesSlides/notesSlide22.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5" Type="http://schemas.openxmlformats.org/officeDocument/2006/relationships/image" Target="../media/image74.jpeg"/><Relationship Id="rId6" Type="http://schemas.openxmlformats.org/officeDocument/2006/relationships/image" Target="../media/image75.jpeg"/><Relationship Id="rId7" Type="http://schemas.openxmlformats.org/officeDocument/2006/relationships/image" Target="../media/image76.jpeg"/><Relationship Id="rId8" Type="http://schemas.openxmlformats.org/officeDocument/2006/relationships/image" Target="../media/image77.jpeg"/><Relationship Id="rId1" Type="http://schemas.openxmlformats.org/officeDocument/2006/relationships/slideLayout" Target="../slideLayouts/slideLayout19.xml"/><Relationship Id="rId2" Type="http://schemas.openxmlformats.org/officeDocument/2006/relationships/notesSlide" Target="../notesSlides/notesSlide23.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6.jpeg"/><Relationship Id="rId6" Type="http://schemas.openxmlformats.org/officeDocument/2006/relationships/image" Target="../media/image78.jpeg"/><Relationship Id="rId1" Type="http://schemas.openxmlformats.org/officeDocument/2006/relationships/slideLayout" Target="../slideLayouts/slideLayout18.xml"/><Relationship Id="rId2" Type="http://schemas.openxmlformats.org/officeDocument/2006/relationships/notesSlide" Target="../notesSlides/notesSlide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 Id="rId3"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hyperlink" Target="http://abacus.gene.ucl.ac.uk/" TargetMode="External"/><Relationship Id="rId4" Type="http://schemas.openxmlformats.org/officeDocument/2006/relationships/hyperlink" Target="http://www.brianomeara.info/brownie" TargetMode="External"/><Relationship Id="rId5" Type="http://schemas.openxmlformats.org/officeDocument/2006/relationships/hyperlink" Target="http://www.biomatters.com/" TargetMode="External"/><Relationship Id="rId6" Type="http://schemas.openxmlformats.org/officeDocument/2006/relationships/image" Target="../media/image79.png"/><Relationship Id="rId1" Type="http://schemas.openxmlformats.org/officeDocument/2006/relationships/slideLayout" Target="../slideLayouts/slideLayout19.xml"/><Relationship Id="rId2" Type="http://schemas.openxmlformats.org/officeDocument/2006/relationships/notesSlide" Target="../notesSlides/notesSlide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 Id="rId3" Type="http://schemas.openxmlformats.org/officeDocument/2006/relationships/image" Target="../media/image6.w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 Id="rId3" Type="http://schemas.openxmlformats.org/officeDocument/2006/relationships/image" Target="../media/image80.jpeg"/></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1" Type="http://schemas.openxmlformats.org/officeDocument/2006/relationships/slideLayout" Target="../slideLayouts/slideLayout19.xml"/><Relationship Id="rId2" Type="http://schemas.openxmlformats.org/officeDocument/2006/relationships/notesSlide" Target="../notesSlides/notesSlide28.xml"/></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1" Type="http://schemas.openxmlformats.org/officeDocument/2006/relationships/slideLayout" Target="../slideLayouts/slideLayout19.xml"/><Relationship Id="rId2" Type="http://schemas.openxmlformats.org/officeDocument/2006/relationships/notesSlide" Target="../notesSlides/notesSlide29.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jpeg"/><Relationship Id="rId5" Type="http://schemas.openxmlformats.org/officeDocument/2006/relationships/image" Target="../media/image89.jpeg"/><Relationship Id="rId1" Type="http://schemas.openxmlformats.org/officeDocument/2006/relationships/slideLayout" Target="../slideLayouts/slideLayout19.xml"/><Relationship Id="rId2" Type="http://schemas.openxmlformats.org/officeDocument/2006/relationships/notesSlide" Target="../notesSlides/notesSlide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 Id="rId3" Type="http://schemas.openxmlformats.org/officeDocument/2006/relationships/image" Target="../media/image90.jpeg"/></Relationships>
</file>

<file path=ppt/slides/_rels/slide55.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5" Type="http://schemas.openxmlformats.org/officeDocument/2006/relationships/image" Target="../media/image89.jpeg"/><Relationship Id="rId1" Type="http://schemas.openxmlformats.org/officeDocument/2006/relationships/slideLayout" Target="../slideLayouts/slideLayout19.xml"/><Relationship Id="rId2" Type="http://schemas.openxmlformats.org/officeDocument/2006/relationships/notesSlide" Target="../notesSlides/notesSlide3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18.xml"/><Relationship Id="rId2" Type="http://schemas.openxmlformats.org/officeDocument/2006/relationships/notesSlide" Target="../notesSlides/notesSlide3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descr="D:\Fleliaer\My Documents\Congressen\2011_5thEPC_Rodos\species_gene_tree.jpg"/>
          <p:cNvPicPr>
            <a:picLocks noChangeAspect="1" noChangeArrowheads="1"/>
          </p:cNvPicPr>
          <p:nvPr/>
        </p:nvPicPr>
        <p:blipFill>
          <a:blip r:embed="rId3" cstate="print"/>
          <a:srcRect/>
          <a:stretch>
            <a:fillRect/>
          </a:stretch>
        </p:blipFill>
        <p:spPr bwMode="auto">
          <a:xfrm rot="5400000" flipH="1">
            <a:off x="2449009" y="1439790"/>
            <a:ext cx="4252331" cy="4730275"/>
          </a:xfrm>
          <a:prstGeom prst="rect">
            <a:avLst/>
          </a:prstGeom>
          <a:noFill/>
        </p:spPr>
      </p:pic>
      <p:sp>
        <p:nvSpPr>
          <p:cNvPr id="2" name="Title 1"/>
          <p:cNvSpPr>
            <a:spLocks noGrp="1"/>
          </p:cNvSpPr>
          <p:nvPr>
            <p:ph type="ctrTitle"/>
          </p:nvPr>
        </p:nvSpPr>
        <p:spPr>
          <a:xfrm>
            <a:off x="0" y="-1"/>
            <a:ext cx="9143999" cy="1619251"/>
          </a:xfrm>
          <a:noFill/>
        </p:spPr>
        <p:txBody>
          <a:bodyPr>
            <a:noAutofit/>
          </a:bodyPr>
          <a:lstStyle/>
          <a:p>
            <a:r>
              <a:rPr lang="nl-BE" sz="4000" b="1" dirty="0" smtClean="0"/>
              <a:t>DNA-based species delimitation</a:t>
            </a:r>
            <a:endParaRPr lang="nl-BE" sz="4000" b="1" dirty="0"/>
          </a:p>
        </p:txBody>
      </p:sp>
      <p:sp>
        <p:nvSpPr>
          <p:cNvPr id="5" name="Rectangle 4"/>
          <p:cNvSpPr/>
          <p:nvPr/>
        </p:nvSpPr>
        <p:spPr>
          <a:xfrm>
            <a:off x="560161" y="4979769"/>
            <a:ext cx="2921593" cy="646331"/>
          </a:xfrm>
          <a:prstGeom prst="rect">
            <a:avLst/>
          </a:prstGeom>
        </p:spPr>
        <p:txBody>
          <a:bodyPr wrap="square">
            <a:spAutoFit/>
          </a:bodyPr>
          <a:lstStyle/>
          <a:p>
            <a:pPr eaLnBrk="1" fontAlgn="auto" hangingPunct="1">
              <a:spcBef>
                <a:spcPts val="0"/>
              </a:spcBef>
              <a:spcAft>
                <a:spcPts val="0"/>
              </a:spcAft>
            </a:pPr>
            <a:r>
              <a:rPr lang="nl-BE" b="1" dirty="0">
                <a:solidFill>
                  <a:prstClr val="black"/>
                </a:solidFill>
                <a:latin typeface="Calibri"/>
              </a:rPr>
              <a:t>Frederik Leliaert</a:t>
            </a:r>
          </a:p>
          <a:p>
            <a:pPr eaLnBrk="1" fontAlgn="auto" hangingPunct="1">
              <a:spcBef>
                <a:spcPts val="0"/>
              </a:spcBef>
              <a:spcAft>
                <a:spcPts val="0"/>
              </a:spcAft>
            </a:pPr>
            <a:r>
              <a:rPr lang="nl-BE" b="1" dirty="0">
                <a:solidFill>
                  <a:prstClr val="black"/>
                </a:solidFill>
                <a:latin typeface="Calibri"/>
              </a:rPr>
              <a:t>Olivier De Clerck</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70148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nl-BE" altLang="en-US" smtClean="0"/>
              <a:t>Applications of molecular techniques</a:t>
            </a:r>
            <a:endParaRPr lang="nl-NL" altLang="en-US" smtClean="0"/>
          </a:p>
        </p:txBody>
      </p:sp>
      <p:sp>
        <p:nvSpPr>
          <p:cNvPr id="19459" name="Rectangle 3"/>
          <p:cNvSpPr>
            <a:spLocks noGrp="1" noChangeArrowheads="1"/>
          </p:cNvSpPr>
          <p:nvPr>
            <p:ph type="body" sz="half" idx="1"/>
          </p:nvPr>
        </p:nvSpPr>
        <p:spPr/>
        <p:txBody>
          <a:bodyPr/>
          <a:lstStyle/>
          <a:p>
            <a:pPr eaLnBrk="1" hangingPunct="1"/>
            <a:endParaRPr lang="nl-BE" altLang="en-US" sz="2000" smtClean="0"/>
          </a:p>
          <a:p>
            <a:pPr lvl="1" eaLnBrk="1" hangingPunct="1"/>
            <a:endParaRPr lang="nl-NL" altLang="en-US" sz="1800" smtClean="0"/>
          </a:p>
        </p:txBody>
      </p:sp>
      <p:sp>
        <p:nvSpPr>
          <p:cNvPr id="19460" name="Rectangle 4"/>
          <p:cNvSpPr>
            <a:spLocks noChangeArrowheads="1"/>
          </p:cNvSpPr>
          <p:nvPr/>
        </p:nvSpPr>
        <p:spPr bwMode="auto">
          <a:xfrm>
            <a:off x="0" y="1544638"/>
            <a:ext cx="6602413" cy="44116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anose="05000000000000000000" pitchFamily="2" charset="2"/>
              <a:buChar char="l"/>
              <a:defRPr sz="2400">
                <a:solidFill>
                  <a:schemeClr val="tx1"/>
                </a:solidFill>
                <a:latin typeface="Arial" panose="020B0604020202020204" pitchFamily="34" charset="0"/>
              </a:defRPr>
            </a:lvl1pPr>
            <a:lvl2pPr marL="692150" indent="-347663">
              <a:spcBef>
                <a:spcPct val="20000"/>
              </a:spcBef>
              <a:buClr>
                <a:schemeClr val="accent2"/>
              </a:buClr>
              <a:buSzPct val="70000"/>
              <a:buFont typeface="Wingdings" panose="05000000000000000000" pitchFamily="2" charset="2"/>
              <a:buChar char="l"/>
              <a:defRPr sz="20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9pPr>
          </a:lstStyle>
          <a:p>
            <a:pPr eaLnBrk="1" hangingPunct="1"/>
            <a:r>
              <a:rPr lang="nl-BE" altLang="en-US"/>
              <a:t>DNA to identify relationships</a:t>
            </a:r>
          </a:p>
          <a:p>
            <a:pPr lvl="1" eaLnBrk="1" hangingPunct="1"/>
            <a:r>
              <a:rPr lang="nl-BE" altLang="en-US"/>
              <a:t>from ancient relationships …</a:t>
            </a:r>
          </a:p>
          <a:p>
            <a:pPr lvl="1" eaLnBrk="1" hangingPunct="1"/>
            <a:r>
              <a:rPr lang="nl-BE" altLang="en-US"/>
              <a:t>… to populations</a:t>
            </a:r>
          </a:p>
          <a:p>
            <a:pPr eaLnBrk="1" hangingPunct="1">
              <a:buFont typeface="Wingdings" panose="05000000000000000000" pitchFamily="2" charset="2"/>
              <a:buNone/>
            </a:pPr>
            <a:endParaRPr lang="nl-BE" altLang="en-US"/>
          </a:p>
        </p:txBody>
      </p:sp>
      <p:pic>
        <p:nvPicPr>
          <p:cNvPr id="19461" name="Picture 5" descr="haplotype network"/>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2328" b="-3687"/>
          <a:stretch>
            <a:fillRect/>
          </a:stretch>
        </p:blipFill>
        <p:spPr bwMode="auto">
          <a:xfrm>
            <a:off x="4994275" y="127000"/>
            <a:ext cx="3976688" cy="67976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9462" name="Picture 8" descr="Axolotl"/>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9600" y="3275013"/>
            <a:ext cx="3429000" cy="2565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1" name="Rectangle 2"/>
          <p:cNvSpPr>
            <a:spLocks noGrp="1" noChangeArrowheads="1"/>
          </p:cNvSpPr>
          <p:nvPr>
            <p:ph type="body" idx="1"/>
          </p:nvPr>
        </p:nvSpPr>
        <p:spPr>
          <a:xfrm>
            <a:off x="9331" y="220663"/>
            <a:ext cx="7921689" cy="700087"/>
          </a:xfrm>
          <a:noFill/>
        </p:spPr>
        <p:txBody>
          <a:bodyPr wrap="none" anchor="ctr"/>
          <a:lstStyle/>
          <a:p>
            <a:pPr marL="0" indent="0" algn="ctr" eaLnBrk="1" hangingPunct="1">
              <a:spcBef>
                <a:spcPct val="0"/>
              </a:spcBef>
              <a:buNone/>
            </a:pPr>
            <a:r>
              <a:rPr lang="nl-BE" altLang="en-US" sz="2200" b="1" dirty="0" err="1" smtClean="0"/>
              <a:t>Delineating</a:t>
            </a:r>
            <a:r>
              <a:rPr lang="nl-BE" altLang="en-US" sz="2200" b="1" dirty="0" smtClean="0"/>
              <a:t> species</a:t>
            </a:r>
            <a:endParaRPr lang="nl-NL" altLang="en-US" sz="2200" b="1" dirty="0" smtClean="0"/>
          </a:p>
        </p:txBody>
      </p:sp>
      <p:sp>
        <p:nvSpPr>
          <p:cNvPr id="2052" name="Text Box 3"/>
          <p:cNvSpPr txBox="1">
            <a:spLocks noChangeArrowheads="1"/>
          </p:cNvSpPr>
          <p:nvPr/>
        </p:nvSpPr>
        <p:spPr bwMode="auto">
          <a:xfrm>
            <a:off x="565150" y="1187450"/>
            <a:ext cx="6645275" cy="6683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buFontTx/>
              <a:buChar char="•"/>
            </a:pPr>
            <a:r>
              <a:rPr lang="nl-BE" altLang="en-US" sz="1700" dirty="0"/>
              <a:t>  </a:t>
            </a:r>
            <a:r>
              <a:rPr lang="nl-BE" altLang="en-US" sz="1700" dirty="0" err="1"/>
              <a:t>Higher</a:t>
            </a:r>
            <a:r>
              <a:rPr lang="nl-BE" altLang="en-US" sz="1700" dirty="0"/>
              <a:t> </a:t>
            </a:r>
            <a:r>
              <a:rPr lang="nl-BE" altLang="en-US" sz="1700" dirty="0" err="1"/>
              <a:t>taxonomic</a:t>
            </a:r>
            <a:r>
              <a:rPr lang="nl-BE" altLang="en-US" sz="1700" dirty="0"/>
              <a:t> ranks are human </a:t>
            </a:r>
            <a:r>
              <a:rPr lang="nl-BE" altLang="en-US" sz="1700" dirty="0" err="1"/>
              <a:t>constructs</a:t>
            </a:r>
            <a:endParaRPr lang="nl-BE" altLang="en-US" sz="1700" dirty="0"/>
          </a:p>
          <a:p>
            <a:pPr algn="l" eaLnBrk="1" hangingPunct="1">
              <a:spcBef>
                <a:spcPct val="20000"/>
              </a:spcBef>
              <a:buFontTx/>
              <a:buChar char="•"/>
            </a:pPr>
            <a:r>
              <a:rPr lang="nl-BE" altLang="en-US" sz="1700" dirty="0"/>
              <a:t> </a:t>
            </a:r>
            <a:r>
              <a:rPr lang="nl-BE" altLang="en-US" sz="1700" dirty="0" smtClean="0"/>
              <a:t> Species </a:t>
            </a:r>
            <a:r>
              <a:rPr lang="nl-BE" altLang="en-US" sz="1700" dirty="0"/>
              <a:t>are real (more or </a:t>
            </a:r>
            <a:r>
              <a:rPr lang="nl-BE" altLang="en-US" sz="1700" dirty="0" err="1"/>
              <a:t>less</a:t>
            </a:r>
            <a:r>
              <a:rPr lang="nl-BE" altLang="en-US" sz="1700" dirty="0"/>
              <a:t>)</a:t>
            </a:r>
            <a:endParaRPr lang="nl-BE" altLang="en-US" sz="1600" dirty="0"/>
          </a:p>
        </p:txBody>
      </p:sp>
      <p:grpSp>
        <p:nvGrpSpPr>
          <p:cNvPr id="2053" name="Group 15"/>
          <p:cNvGrpSpPr>
            <a:grpSpLocks/>
          </p:cNvGrpSpPr>
          <p:nvPr/>
        </p:nvGrpSpPr>
        <p:grpSpPr bwMode="auto">
          <a:xfrm>
            <a:off x="901700" y="2239963"/>
            <a:ext cx="7778750" cy="3336925"/>
            <a:chOff x="568" y="1257"/>
            <a:chExt cx="4900" cy="2102"/>
          </a:xfrm>
        </p:grpSpPr>
        <p:grpSp>
          <p:nvGrpSpPr>
            <p:cNvPr id="2054" name="Group 4"/>
            <p:cNvGrpSpPr>
              <a:grpSpLocks/>
            </p:cNvGrpSpPr>
            <p:nvPr/>
          </p:nvGrpSpPr>
          <p:grpSpPr bwMode="auto">
            <a:xfrm>
              <a:off x="568" y="1257"/>
              <a:ext cx="2453" cy="2102"/>
              <a:chOff x="1631" y="1182"/>
              <a:chExt cx="2453" cy="2102"/>
            </a:xfrm>
          </p:grpSpPr>
          <p:pic>
            <p:nvPicPr>
              <p:cNvPr id="2060" name="Picture 5"/>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2205"/>
              <a:stretch>
                <a:fillRect/>
              </a:stretch>
            </p:blipFill>
            <p:spPr bwMode="auto">
              <a:xfrm>
                <a:off x="1679" y="1522"/>
                <a:ext cx="2328" cy="62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061" name="Picture 6"/>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84" y="2143"/>
                <a:ext cx="2294" cy="105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062" name="Text Box 7"/>
              <p:cNvSpPr txBox="1">
                <a:spLocks noChangeArrowheads="1"/>
              </p:cNvSpPr>
              <p:nvPr/>
            </p:nvSpPr>
            <p:spPr bwMode="auto">
              <a:xfrm>
                <a:off x="3275" y="3083"/>
                <a:ext cx="712" cy="17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nl-BE" altLang="en-US" sz="1200"/>
                  <a:t>[Benton 2000]</a:t>
                </a:r>
                <a:endParaRPr lang="nl-NL" altLang="en-US" sz="1200"/>
              </a:p>
            </p:txBody>
          </p:sp>
          <p:pic>
            <p:nvPicPr>
              <p:cNvPr id="2063" name="Picture 8"/>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58" y="1201"/>
                <a:ext cx="2190" cy="30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064" name="Rectangle 9"/>
              <p:cNvSpPr>
                <a:spLocks noChangeArrowheads="1"/>
              </p:cNvSpPr>
              <p:nvPr/>
            </p:nvSpPr>
            <p:spPr bwMode="auto">
              <a:xfrm>
                <a:off x="1631" y="1182"/>
                <a:ext cx="2453" cy="2102"/>
              </a:xfrm>
              <a:prstGeom prst="rect">
                <a:avLst/>
              </a:prstGeom>
              <a:noFill/>
              <a:ln w="9525">
                <a:solidFill>
                  <a:schemeClr val="bg2"/>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grpSp>
        <p:grpSp>
          <p:nvGrpSpPr>
            <p:cNvPr id="2055" name="Group 10"/>
            <p:cNvGrpSpPr>
              <a:grpSpLocks/>
            </p:cNvGrpSpPr>
            <p:nvPr/>
          </p:nvGrpSpPr>
          <p:grpSpPr bwMode="auto">
            <a:xfrm>
              <a:off x="3121" y="1285"/>
              <a:ext cx="2345" cy="929"/>
              <a:chOff x="3121" y="1285"/>
              <a:chExt cx="2345" cy="929"/>
            </a:xfrm>
          </p:grpSpPr>
          <p:pic>
            <p:nvPicPr>
              <p:cNvPr id="2057" name="Picture 11"/>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21" y="1285"/>
                <a:ext cx="2345" cy="92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058" name="Rectangle 12"/>
              <p:cNvSpPr>
                <a:spLocks noChangeArrowheads="1"/>
              </p:cNvSpPr>
              <p:nvPr/>
            </p:nvSpPr>
            <p:spPr bwMode="auto">
              <a:xfrm>
                <a:off x="3157" y="1287"/>
                <a:ext cx="703" cy="119"/>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2059" name="Rectangle 13"/>
              <p:cNvSpPr>
                <a:spLocks noChangeArrowheads="1"/>
              </p:cNvSpPr>
              <p:nvPr/>
            </p:nvSpPr>
            <p:spPr bwMode="auto">
              <a:xfrm>
                <a:off x="5043" y="2088"/>
                <a:ext cx="374" cy="126"/>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grpSp>
        <p:sp>
          <p:nvSpPr>
            <p:cNvPr id="2056" name="Rectangle 14"/>
            <p:cNvSpPr>
              <a:spLocks noChangeArrowheads="1"/>
            </p:cNvSpPr>
            <p:nvPr/>
          </p:nvSpPr>
          <p:spPr bwMode="auto">
            <a:xfrm>
              <a:off x="3134" y="1257"/>
              <a:ext cx="2334" cy="987"/>
            </a:xfrm>
            <a:prstGeom prst="rect">
              <a:avLst/>
            </a:prstGeom>
            <a:noFill/>
            <a:ln w="9525">
              <a:solidFill>
                <a:schemeClr val="bg2"/>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904073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5" name="Rectangle 2"/>
          <p:cNvSpPr>
            <a:spLocks noGrp="1" noChangeArrowheads="1"/>
          </p:cNvSpPr>
          <p:nvPr>
            <p:ph type="body" idx="1"/>
          </p:nvPr>
        </p:nvSpPr>
        <p:spPr>
          <a:xfrm>
            <a:off x="0" y="220663"/>
            <a:ext cx="7959012" cy="700087"/>
          </a:xfr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marL="0" indent="0" algn="ctr" eaLnBrk="1" hangingPunct="1">
              <a:spcBef>
                <a:spcPct val="0"/>
              </a:spcBef>
              <a:buNone/>
            </a:pPr>
            <a:r>
              <a:rPr lang="nl-BE" altLang="en-US" sz="2200" b="1" dirty="0" err="1"/>
              <a:t>Delineating</a:t>
            </a:r>
            <a:r>
              <a:rPr lang="nl-BE" altLang="en-US" sz="2200" b="1" dirty="0"/>
              <a:t> species</a:t>
            </a:r>
            <a:endParaRPr lang="nl-NL" altLang="en-US" sz="2200" b="1" dirty="0"/>
          </a:p>
        </p:txBody>
      </p:sp>
      <p:sp>
        <p:nvSpPr>
          <p:cNvPr id="3076" name="Text Box 4"/>
          <p:cNvSpPr txBox="1">
            <a:spLocks noChangeArrowheads="1"/>
          </p:cNvSpPr>
          <p:nvPr/>
        </p:nvSpPr>
        <p:spPr bwMode="auto">
          <a:xfrm>
            <a:off x="565150" y="1187450"/>
            <a:ext cx="6645275" cy="3508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buFontTx/>
              <a:buChar char="•"/>
            </a:pPr>
            <a:r>
              <a:rPr lang="nl-BE" altLang="en-US" sz="1700"/>
              <a:t> What is a species ? </a:t>
            </a:r>
            <a:endParaRPr lang="nl-BE" altLang="en-US" sz="1600"/>
          </a:p>
        </p:txBody>
      </p:sp>
      <p:sp>
        <p:nvSpPr>
          <p:cNvPr id="3077" name="Text Box 16"/>
          <p:cNvSpPr txBox="1">
            <a:spLocks noChangeArrowheads="1"/>
          </p:cNvSpPr>
          <p:nvPr/>
        </p:nvSpPr>
        <p:spPr bwMode="auto">
          <a:xfrm>
            <a:off x="1319213" y="1597025"/>
            <a:ext cx="4321175" cy="649288"/>
          </a:xfrm>
          <a:prstGeom prst="rect">
            <a:avLst/>
          </a:prstGeom>
          <a:solidFill>
            <a:srgbClr val="FFFF99"/>
          </a:solidFill>
          <a:ln w="9525">
            <a:solidFill>
              <a:srgbClr val="800000"/>
            </a:solidFill>
            <a:miter lim="800000"/>
            <a:headEnd/>
            <a:tailEnd/>
          </a:ln>
        </p:spPr>
        <p:txBody>
          <a:bodyPr>
            <a:spAutoFit/>
          </a:bodyPr>
          <a:lstStyle>
            <a:lvl1pPr marL="180975" indent="-180975" defTabSz="442913" eaLnBrk="0" hangingPunct="0">
              <a:defRPr>
                <a:solidFill>
                  <a:schemeClr val="tx1"/>
                </a:solidFill>
                <a:latin typeface="Arial" panose="020B0604020202020204" pitchFamily="34" charset="0"/>
              </a:defRPr>
            </a:lvl1pPr>
            <a:lvl2pPr marL="742950" indent="-285750" defTabSz="442913" eaLnBrk="0" hangingPunct="0">
              <a:defRPr>
                <a:solidFill>
                  <a:schemeClr val="tx1"/>
                </a:solidFill>
                <a:latin typeface="Arial" panose="020B0604020202020204" pitchFamily="34" charset="0"/>
              </a:defRPr>
            </a:lvl2pPr>
            <a:lvl3pPr marL="1143000" indent="-228600" defTabSz="442913" eaLnBrk="0" hangingPunct="0">
              <a:defRPr>
                <a:solidFill>
                  <a:schemeClr val="tx1"/>
                </a:solidFill>
                <a:latin typeface="Arial" panose="020B0604020202020204" pitchFamily="34" charset="0"/>
              </a:defRPr>
            </a:lvl3pPr>
            <a:lvl4pPr marL="1600200" indent="-228600" defTabSz="442913" eaLnBrk="0" hangingPunct="0">
              <a:defRPr>
                <a:solidFill>
                  <a:schemeClr val="tx1"/>
                </a:solidFill>
                <a:latin typeface="Arial" panose="020B0604020202020204" pitchFamily="34" charset="0"/>
              </a:defRPr>
            </a:lvl4pPr>
            <a:lvl5pPr marL="2057400" indent="-228600" defTabSz="442913" eaLnBrk="0" hangingPunct="0">
              <a:defRPr>
                <a:solidFill>
                  <a:schemeClr val="tx1"/>
                </a:solidFill>
                <a:latin typeface="Arial" panose="020B0604020202020204" pitchFamily="34" charset="0"/>
              </a:defRPr>
            </a:lvl5pPr>
            <a:lvl6pPr marL="2514600" indent="-228600" algn="ctr" defTabSz="442913"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442913"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442913"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442913" eaLnBrk="0" fontAlgn="base" hangingPunct="0">
              <a:spcBef>
                <a:spcPct val="0"/>
              </a:spcBef>
              <a:spcAft>
                <a:spcPct val="0"/>
              </a:spcAft>
              <a:defRPr>
                <a:solidFill>
                  <a:schemeClr val="tx1"/>
                </a:solidFill>
                <a:latin typeface="Arial" panose="020B0604020202020204" pitchFamily="34" charset="0"/>
              </a:defRPr>
            </a:lvl9pPr>
          </a:lstStyle>
          <a:p>
            <a:pPr algn="l" eaLnBrk="1" hangingPunct="1">
              <a:buFontTx/>
              <a:buChar char="o"/>
            </a:pPr>
            <a:r>
              <a:rPr lang="nl-BE" altLang="en-US" sz="1200">
                <a:latin typeface="Times New Roman" panose="02020603050405020304" pitchFamily="18" charset="0"/>
              </a:rPr>
              <a:t>The simpler the question, the more difficult the answer …</a:t>
            </a:r>
          </a:p>
          <a:p>
            <a:pPr algn="l" eaLnBrk="1" hangingPunct="1">
              <a:buFontTx/>
              <a:buChar char="o"/>
            </a:pPr>
            <a:r>
              <a:rPr lang="nl-BE" altLang="en-US" sz="1200">
                <a:latin typeface="Times New Roman" panose="02020603050405020304" pitchFamily="18" charset="0"/>
              </a:rPr>
              <a:t>Alternatively, the answer is difficult because the question is flawed</a:t>
            </a:r>
          </a:p>
        </p:txBody>
      </p:sp>
      <p:sp>
        <p:nvSpPr>
          <p:cNvPr id="3078" name="Rectangle 17"/>
          <p:cNvSpPr>
            <a:spLocks noChangeArrowheads="1"/>
          </p:cNvSpPr>
          <p:nvPr/>
        </p:nvSpPr>
        <p:spPr bwMode="auto">
          <a:xfrm>
            <a:off x="566738" y="2376488"/>
            <a:ext cx="7310437" cy="11271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a:spAutoFit/>
          </a:bodyPr>
          <a:lstStyle>
            <a:lvl1pPr marL="177800" indent="-1778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buFontTx/>
              <a:buChar char="•"/>
            </a:pPr>
            <a:r>
              <a:rPr lang="nl-NL" altLang="en-US" sz="1700"/>
              <a:t>It is surprisingly difficult to define the word "species" in a way that applies to all naturally occurring organisms, and the debate among biologists about how to define "species" and how to identify actual species is called the </a:t>
            </a:r>
            <a:r>
              <a:rPr lang="nl-NL" altLang="en-US" sz="1700">
                <a:hlinkClick r:id="rId2" tooltip="Species Problem"/>
              </a:rPr>
              <a:t>species problem</a:t>
            </a:r>
            <a:r>
              <a:rPr lang="nl-NL" altLang="en-US" sz="1700"/>
              <a:t>. </a:t>
            </a:r>
          </a:p>
        </p:txBody>
      </p:sp>
      <p:sp>
        <p:nvSpPr>
          <p:cNvPr id="3079" name="Rectangle 18"/>
          <p:cNvSpPr>
            <a:spLocks noChangeArrowheads="1"/>
          </p:cNvSpPr>
          <p:nvPr/>
        </p:nvSpPr>
        <p:spPr bwMode="auto">
          <a:xfrm>
            <a:off x="528638" y="3697288"/>
            <a:ext cx="5873750" cy="11271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a:spAutoFit/>
          </a:bodyPr>
          <a:lstStyle>
            <a:lvl1pPr marL="177800" indent="-1778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buFontTx/>
              <a:buChar char="•"/>
            </a:pPr>
            <a:r>
              <a:rPr lang="nl-NL" altLang="en-US" sz="1700">
                <a:solidFill>
                  <a:srgbClr val="000000"/>
                </a:solidFill>
              </a:rPr>
              <a:t>Ernst Mayr's </a:t>
            </a:r>
            <a:r>
              <a:rPr lang="nl-NL" altLang="en-US" sz="1700" u="sng">
                <a:solidFill>
                  <a:srgbClr val="000000"/>
                </a:solidFill>
              </a:rPr>
              <a:t>biological species concept</a:t>
            </a:r>
            <a:r>
              <a:rPr lang="nl-NL" altLang="en-US" sz="1700">
                <a:solidFill>
                  <a:srgbClr val="000000"/>
                </a:solidFill>
              </a:rPr>
              <a:t>: a species comprises all the individual organisms of a natural population that generally interbreed at maturity in the wild and whose interbreeding produces fertile offspring.</a:t>
            </a:r>
            <a:endParaRPr lang="nl-NL" altLang="en-US" sz="17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505758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Footer Placeholder 3"/>
          <p:cNvSpPr>
            <a:spLocks noGrp="1"/>
          </p:cNvSpPr>
          <p:nvPr>
            <p:ph type="ftr" sz="quarter" idx="10"/>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1404938" eaLnBrk="0" hangingPunct="0">
              <a:tabLst>
                <a:tab pos="8697913" algn="r"/>
              </a:tabLst>
              <a:defRPr>
                <a:solidFill>
                  <a:schemeClr val="tx1"/>
                </a:solidFill>
                <a:latin typeface="Arial" panose="020B0604020202020204" pitchFamily="34" charset="0"/>
              </a:defRPr>
            </a:lvl1pPr>
            <a:lvl2pPr marL="742950" indent="-285750" defTabSz="1404938" eaLnBrk="0" hangingPunct="0">
              <a:tabLst>
                <a:tab pos="8697913" algn="r"/>
              </a:tabLst>
              <a:defRPr>
                <a:solidFill>
                  <a:schemeClr val="tx1"/>
                </a:solidFill>
                <a:latin typeface="Arial" panose="020B0604020202020204" pitchFamily="34" charset="0"/>
              </a:defRPr>
            </a:lvl2pPr>
            <a:lvl3pPr marL="1143000" indent="-228600" defTabSz="1404938" eaLnBrk="0" hangingPunct="0">
              <a:tabLst>
                <a:tab pos="8697913" algn="r"/>
              </a:tabLst>
              <a:defRPr>
                <a:solidFill>
                  <a:schemeClr val="tx1"/>
                </a:solidFill>
                <a:latin typeface="Arial" panose="020B0604020202020204" pitchFamily="34" charset="0"/>
              </a:defRPr>
            </a:lvl3pPr>
            <a:lvl4pPr marL="1600200" indent="-228600" defTabSz="1404938" eaLnBrk="0" hangingPunct="0">
              <a:tabLst>
                <a:tab pos="8697913" algn="r"/>
              </a:tabLst>
              <a:defRPr>
                <a:solidFill>
                  <a:schemeClr val="tx1"/>
                </a:solidFill>
                <a:latin typeface="Arial" panose="020B0604020202020204" pitchFamily="34" charset="0"/>
              </a:defRPr>
            </a:lvl4pPr>
            <a:lvl5pPr marL="2057400" indent="-228600" defTabSz="1404938" eaLnBrk="0" hangingPunct="0">
              <a:tabLst>
                <a:tab pos="8697913" algn="r"/>
              </a:tabLst>
              <a:defRPr>
                <a:solidFill>
                  <a:schemeClr val="tx1"/>
                </a:solidFill>
                <a:latin typeface="Arial" panose="020B0604020202020204" pitchFamily="34" charset="0"/>
              </a:defRPr>
            </a:lvl5pPr>
            <a:lvl6pPr marL="2514600" indent="-228600" algn="ctr" defTabSz="1404938" eaLnBrk="0" fontAlgn="base" hangingPunct="0">
              <a:spcBef>
                <a:spcPct val="0"/>
              </a:spcBef>
              <a:spcAft>
                <a:spcPct val="0"/>
              </a:spcAft>
              <a:tabLst>
                <a:tab pos="8697913" algn="r"/>
              </a:tabLst>
              <a:defRPr>
                <a:solidFill>
                  <a:schemeClr val="tx1"/>
                </a:solidFill>
                <a:latin typeface="Arial" panose="020B0604020202020204" pitchFamily="34" charset="0"/>
              </a:defRPr>
            </a:lvl6pPr>
            <a:lvl7pPr marL="2971800" indent="-228600" algn="ctr" defTabSz="1404938" eaLnBrk="0" fontAlgn="base" hangingPunct="0">
              <a:spcBef>
                <a:spcPct val="0"/>
              </a:spcBef>
              <a:spcAft>
                <a:spcPct val="0"/>
              </a:spcAft>
              <a:tabLst>
                <a:tab pos="8697913" algn="r"/>
              </a:tabLst>
              <a:defRPr>
                <a:solidFill>
                  <a:schemeClr val="tx1"/>
                </a:solidFill>
                <a:latin typeface="Arial" panose="020B0604020202020204" pitchFamily="34" charset="0"/>
              </a:defRPr>
            </a:lvl7pPr>
            <a:lvl8pPr marL="3429000" indent="-228600" algn="ctr" defTabSz="1404938" eaLnBrk="0" fontAlgn="base" hangingPunct="0">
              <a:spcBef>
                <a:spcPct val="0"/>
              </a:spcBef>
              <a:spcAft>
                <a:spcPct val="0"/>
              </a:spcAft>
              <a:tabLst>
                <a:tab pos="8697913" algn="r"/>
              </a:tabLst>
              <a:defRPr>
                <a:solidFill>
                  <a:schemeClr val="tx1"/>
                </a:solidFill>
                <a:latin typeface="Arial" panose="020B0604020202020204" pitchFamily="34" charset="0"/>
              </a:defRPr>
            </a:lvl8pPr>
            <a:lvl9pPr marL="3886200" indent="-228600" algn="ctr" defTabSz="1404938" eaLnBrk="0" fontAlgn="base" hangingPunct="0">
              <a:spcBef>
                <a:spcPct val="0"/>
              </a:spcBef>
              <a:spcAft>
                <a:spcPct val="0"/>
              </a:spcAft>
              <a:tabLst>
                <a:tab pos="8697913" algn="r"/>
              </a:tabLst>
              <a:defRPr>
                <a:solidFill>
                  <a:schemeClr val="tx1"/>
                </a:solidFill>
                <a:latin typeface="Arial" panose="020B0604020202020204" pitchFamily="34" charset="0"/>
              </a:defRPr>
            </a:lvl9pPr>
          </a:lstStyle>
          <a:p>
            <a:pPr eaLnBrk="1" hangingPunct="1"/>
            <a:r>
              <a:rPr lang="nl-NL" altLang="en-US" smtClean="0">
                <a:solidFill>
                  <a:schemeClr val="bg2"/>
                </a:solidFill>
              </a:rPr>
              <a:t>         </a:t>
            </a:r>
            <a:r>
              <a:rPr lang="nl-NL" altLang="en-US" smtClean="0">
                <a:solidFill>
                  <a:srgbClr val="728E75"/>
                </a:solidFill>
              </a:rPr>
              <a:t>O. De Clerck                    	            Praktische taxonomie 2008-09</a:t>
            </a:r>
          </a:p>
        </p:txBody>
      </p:sp>
      <p:sp>
        <p:nvSpPr>
          <p:cNvPr id="4099" name="Rectangle 2"/>
          <p:cNvSpPr>
            <a:spLocks noGrp="1" noChangeArrowheads="1"/>
          </p:cNvSpPr>
          <p:nvPr>
            <p:ph type="body" idx="1"/>
          </p:nvPr>
        </p:nvSpPr>
        <p:spPr>
          <a:xfrm>
            <a:off x="0" y="55563"/>
            <a:ext cx="7949682" cy="700087"/>
          </a:xfr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marL="0" indent="0" algn="ctr" eaLnBrk="1" hangingPunct="1">
              <a:spcBef>
                <a:spcPct val="0"/>
              </a:spcBef>
              <a:buNone/>
            </a:pPr>
            <a:r>
              <a:rPr lang="nl-BE" altLang="en-US" sz="2200" b="1" dirty="0" err="1"/>
              <a:t>Delineating</a:t>
            </a:r>
            <a:r>
              <a:rPr lang="nl-BE" altLang="en-US" sz="2200" b="1" dirty="0"/>
              <a:t> species</a:t>
            </a:r>
            <a:endParaRPr lang="nl-NL" altLang="en-US" sz="2200" b="1" dirty="0"/>
          </a:p>
        </p:txBody>
      </p:sp>
      <p:sp>
        <p:nvSpPr>
          <p:cNvPr id="4100" name="Text Box 4"/>
          <p:cNvSpPr txBox="1">
            <a:spLocks noChangeArrowheads="1"/>
          </p:cNvSpPr>
          <p:nvPr/>
        </p:nvSpPr>
        <p:spPr bwMode="auto">
          <a:xfrm>
            <a:off x="565150" y="1187450"/>
            <a:ext cx="6645275" cy="3508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buFontTx/>
              <a:buChar char="•"/>
            </a:pPr>
            <a:r>
              <a:rPr lang="nl-BE" altLang="en-US" sz="1700"/>
              <a:t> What is a species ? </a:t>
            </a:r>
            <a:endParaRPr lang="nl-BE" altLang="en-US" sz="1600"/>
          </a:p>
        </p:txBody>
      </p:sp>
      <p:sp>
        <p:nvSpPr>
          <p:cNvPr id="4101" name="Rectangle 18"/>
          <p:cNvSpPr>
            <a:spLocks noChangeArrowheads="1"/>
          </p:cNvSpPr>
          <p:nvPr/>
        </p:nvSpPr>
        <p:spPr bwMode="auto">
          <a:xfrm>
            <a:off x="528638" y="1614488"/>
            <a:ext cx="5873750" cy="11271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a:spAutoFit/>
          </a:bodyPr>
          <a:lstStyle>
            <a:lvl1pPr marL="177800" indent="-1778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buFontTx/>
              <a:buChar char="•"/>
            </a:pPr>
            <a:r>
              <a:rPr lang="nl-NL" altLang="en-US" sz="1700">
                <a:solidFill>
                  <a:srgbClr val="000000"/>
                </a:solidFill>
              </a:rPr>
              <a:t>Ernst Mayr's </a:t>
            </a:r>
            <a:r>
              <a:rPr lang="nl-NL" altLang="en-US" sz="1700" u="sng">
                <a:solidFill>
                  <a:srgbClr val="000000"/>
                </a:solidFill>
              </a:rPr>
              <a:t>biological species concept</a:t>
            </a:r>
            <a:r>
              <a:rPr lang="nl-NL" altLang="en-US" sz="1700">
                <a:solidFill>
                  <a:srgbClr val="000000"/>
                </a:solidFill>
              </a:rPr>
              <a:t>: a species comprises all the individual organisms of a natural population that generally interbreed at maturity in the wild and whose interbreeding produces fertile offspring.</a:t>
            </a:r>
            <a:endParaRPr lang="nl-NL" altLang="en-US" sz="1700"/>
          </a:p>
        </p:txBody>
      </p:sp>
      <p:pic>
        <p:nvPicPr>
          <p:cNvPr id="4102" name="Picture 2" descr="http://news.nationalgeographic.com/news/2005/08/photogalleries/ligers_dynamite/images/primary/Liger4.jp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2900" y="3617913"/>
            <a:ext cx="3733800" cy="26003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103" name="Picture 2" descr="http://3.bp.blogspot.com/-C1NMlkMXgcg/TjPWMQWYLoI/AAAAAAAAAC0/tPiWTU80dVE/s1600/mare_mule_horse.jp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13400" y="3836988"/>
            <a:ext cx="3530600" cy="26638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104" name="Picture 4" descr="http://webecoist.com/wp-content/uploads/2010/02/Animal_Hybrid_10x.jp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43600" y="890588"/>
            <a:ext cx="3200400" cy="28797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270678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Footer Placeholder 3"/>
          <p:cNvSpPr>
            <a:spLocks noGrp="1"/>
          </p:cNvSpPr>
          <p:nvPr>
            <p:ph type="ftr" sz="quarter" idx="10"/>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1404938" eaLnBrk="0" hangingPunct="0">
              <a:tabLst>
                <a:tab pos="8697913" algn="r"/>
              </a:tabLst>
              <a:defRPr>
                <a:solidFill>
                  <a:schemeClr val="tx1"/>
                </a:solidFill>
                <a:latin typeface="Arial" panose="020B0604020202020204" pitchFamily="34" charset="0"/>
              </a:defRPr>
            </a:lvl1pPr>
            <a:lvl2pPr marL="742950" indent="-285750" defTabSz="1404938" eaLnBrk="0" hangingPunct="0">
              <a:tabLst>
                <a:tab pos="8697913" algn="r"/>
              </a:tabLst>
              <a:defRPr>
                <a:solidFill>
                  <a:schemeClr val="tx1"/>
                </a:solidFill>
                <a:latin typeface="Arial" panose="020B0604020202020204" pitchFamily="34" charset="0"/>
              </a:defRPr>
            </a:lvl2pPr>
            <a:lvl3pPr marL="1143000" indent="-228600" defTabSz="1404938" eaLnBrk="0" hangingPunct="0">
              <a:tabLst>
                <a:tab pos="8697913" algn="r"/>
              </a:tabLst>
              <a:defRPr>
                <a:solidFill>
                  <a:schemeClr val="tx1"/>
                </a:solidFill>
                <a:latin typeface="Arial" panose="020B0604020202020204" pitchFamily="34" charset="0"/>
              </a:defRPr>
            </a:lvl3pPr>
            <a:lvl4pPr marL="1600200" indent="-228600" defTabSz="1404938" eaLnBrk="0" hangingPunct="0">
              <a:tabLst>
                <a:tab pos="8697913" algn="r"/>
              </a:tabLst>
              <a:defRPr>
                <a:solidFill>
                  <a:schemeClr val="tx1"/>
                </a:solidFill>
                <a:latin typeface="Arial" panose="020B0604020202020204" pitchFamily="34" charset="0"/>
              </a:defRPr>
            </a:lvl4pPr>
            <a:lvl5pPr marL="2057400" indent="-228600" defTabSz="1404938" eaLnBrk="0" hangingPunct="0">
              <a:tabLst>
                <a:tab pos="8697913" algn="r"/>
              </a:tabLst>
              <a:defRPr>
                <a:solidFill>
                  <a:schemeClr val="tx1"/>
                </a:solidFill>
                <a:latin typeface="Arial" panose="020B0604020202020204" pitchFamily="34" charset="0"/>
              </a:defRPr>
            </a:lvl5pPr>
            <a:lvl6pPr marL="2514600" indent="-228600" algn="ctr" defTabSz="1404938" eaLnBrk="0" fontAlgn="base" hangingPunct="0">
              <a:spcBef>
                <a:spcPct val="0"/>
              </a:spcBef>
              <a:spcAft>
                <a:spcPct val="0"/>
              </a:spcAft>
              <a:tabLst>
                <a:tab pos="8697913" algn="r"/>
              </a:tabLst>
              <a:defRPr>
                <a:solidFill>
                  <a:schemeClr val="tx1"/>
                </a:solidFill>
                <a:latin typeface="Arial" panose="020B0604020202020204" pitchFamily="34" charset="0"/>
              </a:defRPr>
            </a:lvl6pPr>
            <a:lvl7pPr marL="2971800" indent="-228600" algn="ctr" defTabSz="1404938" eaLnBrk="0" fontAlgn="base" hangingPunct="0">
              <a:spcBef>
                <a:spcPct val="0"/>
              </a:spcBef>
              <a:spcAft>
                <a:spcPct val="0"/>
              </a:spcAft>
              <a:tabLst>
                <a:tab pos="8697913" algn="r"/>
              </a:tabLst>
              <a:defRPr>
                <a:solidFill>
                  <a:schemeClr val="tx1"/>
                </a:solidFill>
                <a:latin typeface="Arial" panose="020B0604020202020204" pitchFamily="34" charset="0"/>
              </a:defRPr>
            </a:lvl7pPr>
            <a:lvl8pPr marL="3429000" indent="-228600" algn="ctr" defTabSz="1404938" eaLnBrk="0" fontAlgn="base" hangingPunct="0">
              <a:spcBef>
                <a:spcPct val="0"/>
              </a:spcBef>
              <a:spcAft>
                <a:spcPct val="0"/>
              </a:spcAft>
              <a:tabLst>
                <a:tab pos="8697913" algn="r"/>
              </a:tabLst>
              <a:defRPr>
                <a:solidFill>
                  <a:schemeClr val="tx1"/>
                </a:solidFill>
                <a:latin typeface="Arial" panose="020B0604020202020204" pitchFamily="34" charset="0"/>
              </a:defRPr>
            </a:lvl8pPr>
            <a:lvl9pPr marL="3886200" indent="-228600" algn="ctr" defTabSz="1404938" eaLnBrk="0" fontAlgn="base" hangingPunct="0">
              <a:spcBef>
                <a:spcPct val="0"/>
              </a:spcBef>
              <a:spcAft>
                <a:spcPct val="0"/>
              </a:spcAft>
              <a:tabLst>
                <a:tab pos="8697913" algn="r"/>
              </a:tabLst>
              <a:defRPr>
                <a:solidFill>
                  <a:schemeClr val="tx1"/>
                </a:solidFill>
                <a:latin typeface="Arial" panose="020B0604020202020204" pitchFamily="34" charset="0"/>
              </a:defRPr>
            </a:lvl9pPr>
          </a:lstStyle>
          <a:p>
            <a:pPr eaLnBrk="1" hangingPunct="1"/>
            <a:r>
              <a:rPr lang="nl-NL" altLang="en-US" smtClean="0">
                <a:solidFill>
                  <a:schemeClr val="bg2"/>
                </a:solidFill>
              </a:rPr>
              <a:t>         </a:t>
            </a:r>
            <a:r>
              <a:rPr lang="nl-NL" altLang="en-US" smtClean="0">
                <a:solidFill>
                  <a:srgbClr val="728E75"/>
                </a:solidFill>
              </a:rPr>
              <a:t>O. De Clerck                    	            Praktische taxonomie 2008-09</a:t>
            </a:r>
          </a:p>
        </p:txBody>
      </p:sp>
      <p:sp>
        <p:nvSpPr>
          <p:cNvPr id="6147" name="Rectangle 3"/>
          <p:cNvSpPr>
            <a:spLocks noGrp="1" noChangeArrowheads="1"/>
          </p:cNvSpPr>
          <p:nvPr>
            <p:ph type="body" idx="1"/>
          </p:nvPr>
        </p:nvSpPr>
        <p:spPr>
          <a:xfrm>
            <a:off x="0" y="229994"/>
            <a:ext cx="7940351" cy="700087"/>
          </a:xfr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marL="0" indent="0" algn="ctr" eaLnBrk="1" hangingPunct="1">
              <a:spcBef>
                <a:spcPct val="0"/>
              </a:spcBef>
              <a:buNone/>
            </a:pPr>
            <a:r>
              <a:rPr lang="nl-BE" altLang="en-US" sz="2200" b="1"/>
              <a:t>Delineating species</a:t>
            </a:r>
            <a:endParaRPr lang="nl-NL" altLang="en-US" sz="2200" b="1"/>
          </a:p>
        </p:txBody>
      </p:sp>
      <p:sp>
        <p:nvSpPr>
          <p:cNvPr id="6148" name="Rectangle 7"/>
          <p:cNvSpPr>
            <a:spLocks noChangeArrowheads="1"/>
          </p:cNvSpPr>
          <p:nvPr/>
        </p:nvSpPr>
        <p:spPr bwMode="auto">
          <a:xfrm>
            <a:off x="339725" y="1217613"/>
            <a:ext cx="5873750" cy="14906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a:spAutoFit/>
          </a:bodyPr>
          <a:lstStyle>
            <a:lvl1pPr marL="177800" indent="-177800" eaLnBrk="0" hangingPunct="0">
              <a:defRPr>
                <a:solidFill>
                  <a:schemeClr val="tx1"/>
                </a:solidFill>
                <a:latin typeface="Arial" panose="020B0604020202020204" pitchFamily="34" charset="0"/>
              </a:defRPr>
            </a:lvl1pPr>
            <a:lvl2pPr marL="628650" indent="-1714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buFontTx/>
              <a:buChar char="•"/>
            </a:pPr>
            <a:r>
              <a:rPr lang="nl-NL" altLang="en-US" sz="1700">
                <a:solidFill>
                  <a:srgbClr val="000000"/>
                </a:solidFill>
              </a:rPr>
              <a:t>Problems with the </a:t>
            </a:r>
            <a:r>
              <a:rPr lang="nl-NL" altLang="en-US" sz="1700" u="sng">
                <a:solidFill>
                  <a:srgbClr val="000000"/>
                </a:solidFill>
              </a:rPr>
              <a:t>biological species concept</a:t>
            </a:r>
            <a:r>
              <a:rPr lang="nl-NL" altLang="en-US" sz="1700">
                <a:solidFill>
                  <a:srgbClr val="000000"/>
                </a:solidFill>
              </a:rPr>
              <a:t>:</a:t>
            </a:r>
          </a:p>
          <a:p>
            <a:pPr lvl="1" algn="l" eaLnBrk="1" hangingPunct="1">
              <a:spcBef>
                <a:spcPct val="20000"/>
              </a:spcBef>
              <a:buFontTx/>
              <a:buChar char="•"/>
            </a:pPr>
            <a:r>
              <a:rPr lang="nl-BE" altLang="en-US" sz="1700"/>
              <a:t>only works for sexual organisms</a:t>
            </a:r>
          </a:p>
          <a:p>
            <a:pPr lvl="1" algn="l" eaLnBrk="1" hangingPunct="1">
              <a:spcBef>
                <a:spcPct val="20000"/>
              </a:spcBef>
              <a:buFontTx/>
              <a:buChar char="•"/>
            </a:pPr>
            <a:r>
              <a:rPr lang="nl-BE" altLang="en-US" sz="1700"/>
              <a:t>ignorance </a:t>
            </a:r>
            <a:r>
              <a:rPr lang="nl-NL" altLang="en-US" sz="1700"/>
              <a:t>about the capability of morphologically similar groups of organisms to "potentially" interbreeding in nature</a:t>
            </a:r>
          </a:p>
        </p:txBody>
      </p:sp>
      <p:pic>
        <p:nvPicPr>
          <p:cNvPr id="6149" name="Picture 16" descr="rotifer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69038" y="969963"/>
            <a:ext cx="2701925" cy="20875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150" name="Picture 17" descr="Stylonema"/>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8046" b="10199"/>
          <a:stretch>
            <a:fillRect/>
          </a:stretch>
        </p:blipFill>
        <p:spPr bwMode="auto">
          <a:xfrm>
            <a:off x="5230813" y="3475038"/>
            <a:ext cx="3735387" cy="22907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151" name="Text Box 18"/>
          <p:cNvSpPr txBox="1">
            <a:spLocks noChangeArrowheads="1"/>
          </p:cNvSpPr>
          <p:nvPr/>
        </p:nvSpPr>
        <p:spPr bwMode="auto">
          <a:xfrm>
            <a:off x="7764463" y="3057525"/>
            <a:ext cx="1230312" cy="2746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200" i="1"/>
              <a:t>Bdelloid rotifers</a:t>
            </a:r>
            <a:endParaRPr lang="nl-NL" altLang="en-US" sz="1200" i="1"/>
          </a:p>
        </p:txBody>
      </p:sp>
      <p:sp>
        <p:nvSpPr>
          <p:cNvPr id="6152" name="Text Box 19"/>
          <p:cNvSpPr txBox="1">
            <a:spLocks noChangeArrowheads="1"/>
          </p:cNvSpPr>
          <p:nvPr/>
        </p:nvSpPr>
        <p:spPr bwMode="auto">
          <a:xfrm>
            <a:off x="7004050" y="5754688"/>
            <a:ext cx="2016125" cy="2746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200" i="1"/>
              <a:t>Some red algae </a:t>
            </a:r>
            <a:r>
              <a:rPr lang="nl-BE" altLang="en-US" sz="1200"/>
              <a:t>Stylonema</a:t>
            </a:r>
            <a:endParaRPr lang="nl-NL" altLang="en-US" sz="1200" i="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756299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Footer Placeholder 3"/>
          <p:cNvSpPr>
            <a:spLocks noGrp="1"/>
          </p:cNvSpPr>
          <p:nvPr>
            <p:ph type="ftr" sz="quarter" idx="10"/>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1404938" eaLnBrk="0" hangingPunct="0">
              <a:tabLst>
                <a:tab pos="8697913" algn="r"/>
              </a:tabLst>
              <a:defRPr>
                <a:solidFill>
                  <a:schemeClr val="tx1"/>
                </a:solidFill>
                <a:latin typeface="Arial" panose="020B0604020202020204" pitchFamily="34" charset="0"/>
              </a:defRPr>
            </a:lvl1pPr>
            <a:lvl2pPr marL="742950" indent="-285750" defTabSz="1404938" eaLnBrk="0" hangingPunct="0">
              <a:tabLst>
                <a:tab pos="8697913" algn="r"/>
              </a:tabLst>
              <a:defRPr>
                <a:solidFill>
                  <a:schemeClr val="tx1"/>
                </a:solidFill>
                <a:latin typeface="Arial" panose="020B0604020202020204" pitchFamily="34" charset="0"/>
              </a:defRPr>
            </a:lvl2pPr>
            <a:lvl3pPr marL="1143000" indent="-228600" defTabSz="1404938" eaLnBrk="0" hangingPunct="0">
              <a:tabLst>
                <a:tab pos="8697913" algn="r"/>
              </a:tabLst>
              <a:defRPr>
                <a:solidFill>
                  <a:schemeClr val="tx1"/>
                </a:solidFill>
                <a:latin typeface="Arial" panose="020B0604020202020204" pitchFamily="34" charset="0"/>
              </a:defRPr>
            </a:lvl3pPr>
            <a:lvl4pPr marL="1600200" indent="-228600" defTabSz="1404938" eaLnBrk="0" hangingPunct="0">
              <a:tabLst>
                <a:tab pos="8697913" algn="r"/>
              </a:tabLst>
              <a:defRPr>
                <a:solidFill>
                  <a:schemeClr val="tx1"/>
                </a:solidFill>
                <a:latin typeface="Arial" panose="020B0604020202020204" pitchFamily="34" charset="0"/>
              </a:defRPr>
            </a:lvl4pPr>
            <a:lvl5pPr marL="2057400" indent="-228600" defTabSz="1404938" eaLnBrk="0" hangingPunct="0">
              <a:tabLst>
                <a:tab pos="8697913" algn="r"/>
              </a:tabLst>
              <a:defRPr>
                <a:solidFill>
                  <a:schemeClr val="tx1"/>
                </a:solidFill>
                <a:latin typeface="Arial" panose="020B0604020202020204" pitchFamily="34" charset="0"/>
              </a:defRPr>
            </a:lvl5pPr>
            <a:lvl6pPr marL="2514600" indent="-228600" algn="ctr" defTabSz="1404938" eaLnBrk="0" fontAlgn="base" hangingPunct="0">
              <a:spcBef>
                <a:spcPct val="0"/>
              </a:spcBef>
              <a:spcAft>
                <a:spcPct val="0"/>
              </a:spcAft>
              <a:tabLst>
                <a:tab pos="8697913" algn="r"/>
              </a:tabLst>
              <a:defRPr>
                <a:solidFill>
                  <a:schemeClr val="tx1"/>
                </a:solidFill>
                <a:latin typeface="Arial" panose="020B0604020202020204" pitchFamily="34" charset="0"/>
              </a:defRPr>
            </a:lvl6pPr>
            <a:lvl7pPr marL="2971800" indent="-228600" algn="ctr" defTabSz="1404938" eaLnBrk="0" fontAlgn="base" hangingPunct="0">
              <a:spcBef>
                <a:spcPct val="0"/>
              </a:spcBef>
              <a:spcAft>
                <a:spcPct val="0"/>
              </a:spcAft>
              <a:tabLst>
                <a:tab pos="8697913" algn="r"/>
              </a:tabLst>
              <a:defRPr>
                <a:solidFill>
                  <a:schemeClr val="tx1"/>
                </a:solidFill>
                <a:latin typeface="Arial" panose="020B0604020202020204" pitchFamily="34" charset="0"/>
              </a:defRPr>
            </a:lvl7pPr>
            <a:lvl8pPr marL="3429000" indent="-228600" algn="ctr" defTabSz="1404938" eaLnBrk="0" fontAlgn="base" hangingPunct="0">
              <a:spcBef>
                <a:spcPct val="0"/>
              </a:spcBef>
              <a:spcAft>
                <a:spcPct val="0"/>
              </a:spcAft>
              <a:tabLst>
                <a:tab pos="8697913" algn="r"/>
              </a:tabLst>
              <a:defRPr>
                <a:solidFill>
                  <a:schemeClr val="tx1"/>
                </a:solidFill>
                <a:latin typeface="Arial" panose="020B0604020202020204" pitchFamily="34" charset="0"/>
              </a:defRPr>
            </a:lvl8pPr>
            <a:lvl9pPr marL="3886200" indent="-228600" algn="ctr" defTabSz="1404938" eaLnBrk="0" fontAlgn="base" hangingPunct="0">
              <a:spcBef>
                <a:spcPct val="0"/>
              </a:spcBef>
              <a:spcAft>
                <a:spcPct val="0"/>
              </a:spcAft>
              <a:tabLst>
                <a:tab pos="8697913" algn="r"/>
              </a:tabLst>
              <a:defRPr>
                <a:solidFill>
                  <a:schemeClr val="tx1"/>
                </a:solidFill>
                <a:latin typeface="Arial" panose="020B0604020202020204" pitchFamily="34" charset="0"/>
              </a:defRPr>
            </a:lvl9pPr>
          </a:lstStyle>
          <a:p>
            <a:pPr eaLnBrk="1" hangingPunct="1"/>
            <a:r>
              <a:rPr lang="nl-NL" altLang="en-US" smtClean="0">
                <a:solidFill>
                  <a:schemeClr val="bg2"/>
                </a:solidFill>
              </a:rPr>
              <a:t>         </a:t>
            </a:r>
            <a:r>
              <a:rPr lang="nl-NL" altLang="en-US" smtClean="0">
                <a:solidFill>
                  <a:srgbClr val="728E75"/>
                </a:solidFill>
              </a:rPr>
              <a:t>O. De Clerck                    	            Praktische taxonomie 2008-09</a:t>
            </a:r>
          </a:p>
        </p:txBody>
      </p:sp>
      <p:sp>
        <p:nvSpPr>
          <p:cNvPr id="7171" name="Rectangle 2"/>
          <p:cNvSpPr>
            <a:spLocks noGrp="1" noChangeArrowheads="1"/>
          </p:cNvSpPr>
          <p:nvPr>
            <p:ph type="body" idx="1"/>
          </p:nvPr>
        </p:nvSpPr>
        <p:spPr>
          <a:xfrm>
            <a:off x="0" y="220663"/>
            <a:ext cx="7921690" cy="700087"/>
          </a:xfr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marL="0" indent="0" algn="ctr" eaLnBrk="1" hangingPunct="1">
              <a:spcBef>
                <a:spcPct val="0"/>
              </a:spcBef>
              <a:buNone/>
            </a:pPr>
            <a:r>
              <a:rPr lang="nl-BE" altLang="en-US" sz="2200" b="1" dirty="0" err="1"/>
              <a:t>Delineating</a:t>
            </a:r>
            <a:r>
              <a:rPr lang="nl-BE" altLang="en-US" sz="2200" b="1" dirty="0"/>
              <a:t> species</a:t>
            </a:r>
            <a:endParaRPr lang="nl-NL" altLang="en-US" sz="2200" b="1" dirty="0"/>
          </a:p>
        </p:txBody>
      </p:sp>
      <p:sp>
        <p:nvSpPr>
          <p:cNvPr id="7172" name="Rectangle 3"/>
          <p:cNvSpPr>
            <a:spLocks noChangeArrowheads="1"/>
          </p:cNvSpPr>
          <p:nvPr/>
        </p:nvSpPr>
        <p:spPr bwMode="auto">
          <a:xfrm>
            <a:off x="339725" y="1217613"/>
            <a:ext cx="5873750" cy="9207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a:spAutoFit/>
          </a:bodyPr>
          <a:lstStyle>
            <a:lvl1pPr marL="177800" indent="-177800" eaLnBrk="0" hangingPunct="0">
              <a:defRPr>
                <a:solidFill>
                  <a:schemeClr val="tx1"/>
                </a:solidFill>
                <a:latin typeface="Arial" panose="020B0604020202020204" pitchFamily="34" charset="0"/>
              </a:defRPr>
            </a:lvl1pPr>
            <a:lvl2pPr marL="628650" indent="-1714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buFontTx/>
              <a:buChar char="•"/>
            </a:pPr>
            <a:r>
              <a:rPr lang="nl-NL" altLang="en-US" sz="1700">
                <a:solidFill>
                  <a:srgbClr val="000000"/>
                </a:solidFill>
              </a:rPr>
              <a:t>Problems with the </a:t>
            </a:r>
            <a:r>
              <a:rPr lang="nl-NL" altLang="en-US" sz="1700" u="sng">
                <a:solidFill>
                  <a:srgbClr val="000000"/>
                </a:solidFill>
              </a:rPr>
              <a:t>biological species concept</a:t>
            </a:r>
            <a:r>
              <a:rPr lang="nl-NL" altLang="en-US" sz="1700">
                <a:solidFill>
                  <a:srgbClr val="000000"/>
                </a:solidFill>
              </a:rPr>
              <a:t>:</a:t>
            </a:r>
          </a:p>
          <a:p>
            <a:pPr lvl="1" algn="l" eaLnBrk="1" hangingPunct="1">
              <a:spcBef>
                <a:spcPct val="20000"/>
              </a:spcBef>
              <a:buFontTx/>
              <a:buChar char="•"/>
            </a:pPr>
            <a:r>
              <a:rPr lang="nl-BE" altLang="en-US" sz="1700"/>
              <a:t>reproductive isolation is a continuous character</a:t>
            </a:r>
            <a:br>
              <a:rPr lang="nl-BE" altLang="en-US" sz="1700"/>
            </a:br>
            <a:r>
              <a:rPr lang="nl-BE" altLang="en-US" sz="1700"/>
              <a:t>a matter of degree rather than presence/absence</a:t>
            </a:r>
          </a:p>
        </p:txBody>
      </p:sp>
      <p:pic>
        <p:nvPicPr>
          <p:cNvPr id="7173" name="Picture 4"/>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8963" y="3057525"/>
            <a:ext cx="3917950" cy="33940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174" name="Picture 6" descr="Dictyota_cultre"/>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18063" y="3279775"/>
            <a:ext cx="3203575" cy="24034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7175" name="Rectangle 7"/>
          <p:cNvSpPr>
            <a:spLocks noChangeArrowheads="1"/>
          </p:cNvSpPr>
          <p:nvPr/>
        </p:nvSpPr>
        <p:spPr bwMode="auto">
          <a:xfrm>
            <a:off x="903288" y="5735638"/>
            <a:ext cx="617537" cy="700087"/>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7176" name="Rectangle 8"/>
          <p:cNvSpPr>
            <a:spLocks noChangeArrowheads="1"/>
          </p:cNvSpPr>
          <p:nvPr/>
        </p:nvSpPr>
        <p:spPr bwMode="auto">
          <a:xfrm>
            <a:off x="3529013" y="5737225"/>
            <a:ext cx="617537" cy="700088"/>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7177" name="Rectangle 9"/>
          <p:cNvSpPr>
            <a:spLocks noChangeArrowheads="1"/>
          </p:cNvSpPr>
          <p:nvPr/>
        </p:nvSpPr>
        <p:spPr bwMode="auto">
          <a:xfrm>
            <a:off x="2305050" y="3113088"/>
            <a:ext cx="617538" cy="349250"/>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350100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Footer Placeholder 3"/>
          <p:cNvSpPr>
            <a:spLocks noGrp="1"/>
          </p:cNvSpPr>
          <p:nvPr>
            <p:ph type="ftr" sz="quarter" idx="10"/>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1404938" eaLnBrk="0" hangingPunct="0">
              <a:tabLst>
                <a:tab pos="8697913" algn="r"/>
              </a:tabLst>
              <a:defRPr>
                <a:solidFill>
                  <a:schemeClr val="tx1"/>
                </a:solidFill>
                <a:latin typeface="Arial" panose="020B0604020202020204" pitchFamily="34" charset="0"/>
              </a:defRPr>
            </a:lvl1pPr>
            <a:lvl2pPr marL="742950" indent="-285750" defTabSz="1404938" eaLnBrk="0" hangingPunct="0">
              <a:tabLst>
                <a:tab pos="8697913" algn="r"/>
              </a:tabLst>
              <a:defRPr>
                <a:solidFill>
                  <a:schemeClr val="tx1"/>
                </a:solidFill>
                <a:latin typeface="Arial" panose="020B0604020202020204" pitchFamily="34" charset="0"/>
              </a:defRPr>
            </a:lvl2pPr>
            <a:lvl3pPr marL="1143000" indent="-228600" defTabSz="1404938" eaLnBrk="0" hangingPunct="0">
              <a:tabLst>
                <a:tab pos="8697913" algn="r"/>
              </a:tabLst>
              <a:defRPr>
                <a:solidFill>
                  <a:schemeClr val="tx1"/>
                </a:solidFill>
                <a:latin typeface="Arial" panose="020B0604020202020204" pitchFamily="34" charset="0"/>
              </a:defRPr>
            </a:lvl3pPr>
            <a:lvl4pPr marL="1600200" indent="-228600" defTabSz="1404938" eaLnBrk="0" hangingPunct="0">
              <a:tabLst>
                <a:tab pos="8697913" algn="r"/>
              </a:tabLst>
              <a:defRPr>
                <a:solidFill>
                  <a:schemeClr val="tx1"/>
                </a:solidFill>
                <a:latin typeface="Arial" panose="020B0604020202020204" pitchFamily="34" charset="0"/>
              </a:defRPr>
            </a:lvl4pPr>
            <a:lvl5pPr marL="2057400" indent="-228600" defTabSz="1404938" eaLnBrk="0" hangingPunct="0">
              <a:tabLst>
                <a:tab pos="8697913" algn="r"/>
              </a:tabLst>
              <a:defRPr>
                <a:solidFill>
                  <a:schemeClr val="tx1"/>
                </a:solidFill>
                <a:latin typeface="Arial" panose="020B0604020202020204" pitchFamily="34" charset="0"/>
              </a:defRPr>
            </a:lvl5pPr>
            <a:lvl6pPr marL="2514600" indent="-228600" algn="ctr" defTabSz="1404938" eaLnBrk="0" fontAlgn="base" hangingPunct="0">
              <a:spcBef>
                <a:spcPct val="0"/>
              </a:spcBef>
              <a:spcAft>
                <a:spcPct val="0"/>
              </a:spcAft>
              <a:tabLst>
                <a:tab pos="8697913" algn="r"/>
              </a:tabLst>
              <a:defRPr>
                <a:solidFill>
                  <a:schemeClr val="tx1"/>
                </a:solidFill>
                <a:latin typeface="Arial" panose="020B0604020202020204" pitchFamily="34" charset="0"/>
              </a:defRPr>
            </a:lvl6pPr>
            <a:lvl7pPr marL="2971800" indent="-228600" algn="ctr" defTabSz="1404938" eaLnBrk="0" fontAlgn="base" hangingPunct="0">
              <a:spcBef>
                <a:spcPct val="0"/>
              </a:spcBef>
              <a:spcAft>
                <a:spcPct val="0"/>
              </a:spcAft>
              <a:tabLst>
                <a:tab pos="8697913" algn="r"/>
              </a:tabLst>
              <a:defRPr>
                <a:solidFill>
                  <a:schemeClr val="tx1"/>
                </a:solidFill>
                <a:latin typeface="Arial" panose="020B0604020202020204" pitchFamily="34" charset="0"/>
              </a:defRPr>
            </a:lvl7pPr>
            <a:lvl8pPr marL="3429000" indent="-228600" algn="ctr" defTabSz="1404938" eaLnBrk="0" fontAlgn="base" hangingPunct="0">
              <a:spcBef>
                <a:spcPct val="0"/>
              </a:spcBef>
              <a:spcAft>
                <a:spcPct val="0"/>
              </a:spcAft>
              <a:tabLst>
                <a:tab pos="8697913" algn="r"/>
              </a:tabLst>
              <a:defRPr>
                <a:solidFill>
                  <a:schemeClr val="tx1"/>
                </a:solidFill>
                <a:latin typeface="Arial" panose="020B0604020202020204" pitchFamily="34" charset="0"/>
              </a:defRPr>
            </a:lvl8pPr>
            <a:lvl9pPr marL="3886200" indent="-228600" algn="ctr" defTabSz="1404938" eaLnBrk="0" fontAlgn="base" hangingPunct="0">
              <a:spcBef>
                <a:spcPct val="0"/>
              </a:spcBef>
              <a:spcAft>
                <a:spcPct val="0"/>
              </a:spcAft>
              <a:tabLst>
                <a:tab pos="8697913" algn="r"/>
              </a:tabLst>
              <a:defRPr>
                <a:solidFill>
                  <a:schemeClr val="tx1"/>
                </a:solidFill>
                <a:latin typeface="Arial" panose="020B0604020202020204" pitchFamily="34" charset="0"/>
              </a:defRPr>
            </a:lvl9pPr>
          </a:lstStyle>
          <a:p>
            <a:pPr eaLnBrk="1" hangingPunct="1"/>
            <a:r>
              <a:rPr lang="nl-NL" altLang="en-US" smtClean="0">
                <a:solidFill>
                  <a:schemeClr val="bg2"/>
                </a:solidFill>
              </a:rPr>
              <a:t>         </a:t>
            </a:r>
            <a:r>
              <a:rPr lang="nl-NL" altLang="en-US" smtClean="0">
                <a:solidFill>
                  <a:srgbClr val="728E75"/>
                </a:solidFill>
              </a:rPr>
              <a:t>O. De Clerck                    	            Praktische taxonomie 2008-09</a:t>
            </a:r>
          </a:p>
        </p:txBody>
      </p:sp>
      <p:sp>
        <p:nvSpPr>
          <p:cNvPr id="8195" name="Rectangle 2"/>
          <p:cNvSpPr>
            <a:spLocks noGrp="1" noChangeArrowheads="1"/>
          </p:cNvSpPr>
          <p:nvPr>
            <p:ph type="body" idx="1"/>
          </p:nvPr>
        </p:nvSpPr>
        <p:spPr>
          <a:xfrm>
            <a:off x="0" y="220663"/>
            <a:ext cx="5822950" cy="700087"/>
          </a:xfr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marL="0" indent="0" algn="ctr" eaLnBrk="1" hangingPunct="1">
              <a:spcBef>
                <a:spcPct val="0"/>
              </a:spcBef>
              <a:buNone/>
            </a:pPr>
            <a:r>
              <a:rPr lang="nl-BE" altLang="en-US" sz="2200" b="1" dirty="0" err="1"/>
              <a:t>Delineating</a:t>
            </a:r>
            <a:r>
              <a:rPr lang="nl-BE" altLang="en-US" sz="2200" b="1" dirty="0"/>
              <a:t> species</a:t>
            </a:r>
            <a:endParaRPr lang="nl-NL" altLang="en-US" sz="2200" b="1" dirty="0"/>
          </a:p>
        </p:txBody>
      </p:sp>
      <p:sp>
        <p:nvSpPr>
          <p:cNvPr id="8196" name="Rectangle 3"/>
          <p:cNvSpPr>
            <a:spLocks noChangeArrowheads="1"/>
          </p:cNvSpPr>
          <p:nvPr/>
        </p:nvSpPr>
        <p:spPr bwMode="auto">
          <a:xfrm>
            <a:off x="339725" y="1217613"/>
            <a:ext cx="5873750" cy="6619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a:spAutoFit/>
          </a:bodyPr>
          <a:lstStyle>
            <a:lvl1pPr marL="177800" indent="-177800" eaLnBrk="0" hangingPunct="0">
              <a:defRPr>
                <a:solidFill>
                  <a:schemeClr val="tx1"/>
                </a:solidFill>
                <a:latin typeface="Arial" panose="020B0604020202020204" pitchFamily="34" charset="0"/>
              </a:defRPr>
            </a:lvl1pPr>
            <a:lvl2pPr marL="628650" indent="-1714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buFontTx/>
              <a:buChar char="•"/>
            </a:pPr>
            <a:r>
              <a:rPr lang="nl-NL" altLang="en-US" sz="1700">
                <a:solidFill>
                  <a:srgbClr val="000000"/>
                </a:solidFill>
              </a:rPr>
              <a:t>Problems with the </a:t>
            </a:r>
            <a:r>
              <a:rPr lang="nl-NL" altLang="en-US" sz="1700" u="sng">
                <a:solidFill>
                  <a:srgbClr val="000000"/>
                </a:solidFill>
              </a:rPr>
              <a:t>biological species concept</a:t>
            </a:r>
            <a:r>
              <a:rPr lang="nl-NL" altLang="en-US" sz="1700">
                <a:solidFill>
                  <a:srgbClr val="000000"/>
                </a:solidFill>
              </a:rPr>
              <a:t>:</a:t>
            </a:r>
          </a:p>
          <a:p>
            <a:pPr lvl="1" algn="l" eaLnBrk="1" hangingPunct="1">
              <a:spcBef>
                <a:spcPct val="20000"/>
              </a:spcBef>
              <a:buFontTx/>
              <a:buChar char="•"/>
            </a:pPr>
            <a:r>
              <a:rPr lang="nl-BE" altLang="en-US" sz="1700"/>
              <a:t>how to deal with ring species?</a:t>
            </a:r>
          </a:p>
        </p:txBody>
      </p:sp>
      <p:sp>
        <p:nvSpPr>
          <p:cNvPr id="8197" name="Rectangle 4"/>
          <p:cNvSpPr>
            <a:spLocks noChangeArrowheads="1"/>
          </p:cNvSpPr>
          <p:nvPr/>
        </p:nvSpPr>
        <p:spPr bwMode="auto">
          <a:xfrm>
            <a:off x="903288" y="5735638"/>
            <a:ext cx="617537" cy="700087"/>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8198" name="Rectangle 5"/>
          <p:cNvSpPr>
            <a:spLocks noChangeArrowheads="1"/>
          </p:cNvSpPr>
          <p:nvPr/>
        </p:nvSpPr>
        <p:spPr bwMode="auto">
          <a:xfrm>
            <a:off x="3529013" y="5737225"/>
            <a:ext cx="617537" cy="700088"/>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8199" name="Rectangle 6"/>
          <p:cNvSpPr>
            <a:spLocks noChangeArrowheads="1"/>
          </p:cNvSpPr>
          <p:nvPr/>
        </p:nvSpPr>
        <p:spPr bwMode="auto">
          <a:xfrm>
            <a:off x="2305050" y="3113088"/>
            <a:ext cx="617538" cy="349250"/>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pic>
        <p:nvPicPr>
          <p:cNvPr id="8200" name="Picture 7" descr="seaguls"/>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22950" y="222250"/>
            <a:ext cx="3321050" cy="25860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201" name="Picture 8" descr="495px-Rings_species_example"/>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30888" y="2624138"/>
            <a:ext cx="3313112" cy="37941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8202" name="Text Box 9"/>
          <p:cNvSpPr txBox="1">
            <a:spLocks noChangeArrowheads="1"/>
          </p:cNvSpPr>
          <p:nvPr/>
        </p:nvSpPr>
        <p:spPr bwMode="auto">
          <a:xfrm>
            <a:off x="762000" y="3130550"/>
            <a:ext cx="563563" cy="2746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200" i="1"/>
              <a:t>Larus</a:t>
            </a:r>
            <a:endParaRPr lang="nl-NL" altLang="en-US" sz="1200" i="1"/>
          </a:p>
        </p:txBody>
      </p:sp>
      <p:pic>
        <p:nvPicPr>
          <p:cNvPr id="8203" name="Picture 10" descr="404px-Ring_species_diagram"/>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3900" y="2098675"/>
            <a:ext cx="3382963" cy="27892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397317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9" name="Rectangle 2"/>
          <p:cNvSpPr>
            <a:spLocks noGrp="1" noChangeArrowheads="1"/>
          </p:cNvSpPr>
          <p:nvPr>
            <p:ph type="body" idx="1"/>
          </p:nvPr>
        </p:nvSpPr>
        <p:spPr>
          <a:xfrm>
            <a:off x="0" y="220663"/>
            <a:ext cx="5599113" cy="700087"/>
          </a:xfr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marL="0" indent="0" algn="ctr" eaLnBrk="1" hangingPunct="1">
              <a:spcBef>
                <a:spcPct val="0"/>
              </a:spcBef>
              <a:buNone/>
            </a:pPr>
            <a:r>
              <a:rPr lang="nl-BE" altLang="en-US" sz="2200" b="1" dirty="0" err="1"/>
              <a:t>Delineating</a:t>
            </a:r>
            <a:r>
              <a:rPr lang="nl-BE" altLang="en-US" sz="2200" b="1" dirty="0"/>
              <a:t> species</a:t>
            </a:r>
            <a:endParaRPr lang="nl-NL" altLang="en-US" sz="2200" b="1" dirty="0"/>
          </a:p>
        </p:txBody>
      </p:sp>
      <p:sp>
        <p:nvSpPr>
          <p:cNvPr id="9220" name="Rectangle 3"/>
          <p:cNvSpPr>
            <a:spLocks noChangeArrowheads="1"/>
          </p:cNvSpPr>
          <p:nvPr/>
        </p:nvSpPr>
        <p:spPr bwMode="auto">
          <a:xfrm>
            <a:off x="339725" y="1217613"/>
            <a:ext cx="5873750" cy="6619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a:spAutoFit/>
          </a:bodyPr>
          <a:lstStyle>
            <a:lvl1pPr marL="177800" indent="-177800" eaLnBrk="0" hangingPunct="0">
              <a:defRPr>
                <a:solidFill>
                  <a:schemeClr val="tx1"/>
                </a:solidFill>
                <a:latin typeface="Arial" panose="020B0604020202020204" pitchFamily="34" charset="0"/>
              </a:defRPr>
            </a:lvl1pPr>
            <a:lvl2pPr marL="628650" indent="-1714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buFontTx/>
              <a:buChar char="•"/>
            </a:pPr>
            <a:r>
              <a:rPr lang="nl-NL" altLang="en-US" sz="1700">
                <a:solidFill>
                  <a:srgbClr val="000000"/>
                </a:solidFill>
              </a:rPr>
              <a:t>Problems with the </a:t>
            </a:r>
            <a:r>
              <a:rPr lang="nl-NL" altLang="en-US" sz="1700" u="sng">
                <a:solidFill>
                  <a:srgbClr val="000000"/>
                </a:solidFill>
              </a:rPr>
              <a:t>biological species concept</a:t>
            </a:r>
            <a:r>
              <a:rPr lang="nl-NL" altLang="en-US" sz="1700">
                <a:solidFill>
                  <a:srgbClr val="000000"/>
                </a:solidFill>
              </a:rPr>
              <a:t>:</a:t>
            </a:r>
          </a:p>
          <a:p>
            <a:pPr lvl="1" algn="l" eaLnBrk="1" hangingPunct="1">
              <a:spcBef>
                <a:spcPct val="20000"/>
              </a:spcBef>
              <a:buFontTx/>
              <a:buChar char="•"/>
            </a:pPr>
            <a:r>
              <a:rPr lang="nl-BE" altLang="en-US" sz="1700"/>
              <a:t>how to deal with ring species?</a:t>
            </a:r>
          </a:p>
        </p:txBody>
      </p:sp>
      <p:sp>
        <p:nvSpPr>
          <p:cNvPr id="9221" name="Rectangle 6"/>
          <p:cNvSpPr>
            <a:spLocks noChangeArrowheads="1"/>
          </p:cNvSpPr>
          <p:nvPr/>
        </p:nvSpPr>
        <p:spPr bwMode="auto">
          <a:xfrm>
            <a:off x="903288" y="5735638"/>
            <a:ext cx="617537" cy="700087"/>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9222" name="Rectangle 7"/>
          <p:cNvSpPr>
            <a:spLocks noChangeArrowheads="1"/>
          </p:cNvSpPr>
          <p:nvPr/>
        </p:nvSpPr>
        <p:spPr bwMode="auto">
          <a:xfrm>
            <a:off x="3529013" y="5737225"/>
            <a:ext cx="617537" cy="700088"/>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9223" name="Rectangle 8"/>
          <p:cNvSpPr>
            <a:spLocks noChangeArrowheads="1"/>
          </p:cNvSpPr>
          <p:nvPr/>
        </p:nvSpPr>
        <p:spPr bwMode="auto">
          <a:xfrm>
            <a:off x="2305050" y="3113088"/>
            <a:ext cx="617538" cy="349250"/>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pic>
        <p:nvPicPr>
          <p:cNvPr id="9224" name="Picture 11" descr="mn_birdevolution"/>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22038"/>
          <a:stretch>
            <a:fillRect/>
          </a:stretch>
        </p:blipFill>
        <p:spPr bwMode="auto">
          <a:xfrm>
            <a:off x="415925" y="2452688"/>
            <a:ext cx="6981825" cy="40322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9225" name="Picture 12" descr="fitis"/>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905" t="11516" r="16571" b="5905"/>
          <a:stretch>
            <a:fillRect/>
          </a:stretch>
        </p:blipFill>
        <p:spPr bwMode="auto">
          <a:xfrm>
            <a:off x="5599113" y="0"/>
            <a:ext cx="3544887" cy="25193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 name="Rectangle 1"/>
          <p:cNvSpPr/>
          <p:nvPr/>
        </p:nvSpPr>
        <p:spPr>
          <a:xfrm>
            <a:off x="7186413" y="2519363"/>
            <a:ext cx="1957587" cy="307777"/>
          </a:xfrm>
          <a:prstGeom prst="rect">
            <a:avLst/>
          </a:prstGeom>
        </p:spPr>
        <p:txBody>
          <a:bodyPr wrap="none">
            <a:spAutoFit/>
          </a:bodyPr>
          <a:lstStyle/>
          <a:p>
            <a:r>
              <a:rPr lang="en-US" sz="1400" i="1" dirty="0" err="1">
                <a:solidFill>
                  <a:srgbClr val="252525"/>
                </a:solidFill>
              </a:rPr>
              <a:t>Phylloscopus</a:t>
            </a:r>
            <a:r>
              <a:rPr lang="en-US" sz="1400" i="1" dirty="0">
                <a:solidFill>
                  <a:srgbClr val="252525"/>
                </a:solidFill>
              </a:rPr>
              <a:t> </a:t>
            </a:r>
            <a:r>
              <a:rPr lang="en-US" sz="1400" i="1" dirty="0" err="1">
                <a:solidFill>
                  <a:srgbClr val="252525"/>
                </a:solidFill>
              </a:rPr>
              <a:t>trochilus</a:t>
            </a:r>
            <a:endParaRPr lang="en-US" sz="1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064286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3" name="Rectangle 2"/>
          <p:cNvSpPr>
            <a:spLocks noGrp="1" noChangeArrowheads="1"/>
          </p:cNvSpPr>
          <p:nvPr>
            <p:ph type="body" idx="1"/>
          </p:nvPr>
        </p:nvSpPr>
        <p:spPr>
          <a:xfrm>
            <a:off x="0" y="220663"/>
            <a:ext cx="8123238" cy="700087"/>
          </a:xfr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marL="0" indent="0" algn="ctr" eaLnBrk="1" hangingPunct="1">
              <a:spcBef>
                <a:spcPct val="0"/>
              </a:spcBef>
              <a:buNone/>
            </a:pPr>
            <a:r>
              <a:rPr lang="nl-BE" altLang="en-US" sz="2200" b="1"/>
              <a:t>Delineating species</a:t>
            </a:r>
            <a:endParaRPr lang="nl-NL" altLang="en-US" sz="2200" b="1"/>
          </a:p>
        </p:txBody>
      </p:sp>
      <p:sp>
        <p:nvSpPr>
          <p:cNvPr id="10244" name="Rectangle 3"/>
          <p:cNvSpPr>
            <a:spLocks noChangeArrowheads="1"/>
          </p:cNvSpPr>
          <p:nvPr/>
        </p:nvSpPr>
        <p:spPr bwMode="auto">
          <a:xfrm>
            <a:off x="339725" y="1217613"/>
            <a:ext cx="5873750" cy="6619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a:spAutoFit/>
          </a:bodyPr>
          <a:lstStyle>
            <a:lvl1pPr marL="177800" indent="-177800" eaLnBrk="0" hangingPunct="0">
              <a:defRPr>
                <a:solidFill>
                  <a:schemeClr val="tx1"/>
                </a:solidFill>
                <a:latin typeface="Arial" panose="020B0604020202020204" pitchFamily="34" charset="0"/>
              </a:defRPr>
            </a:lvl1pPr>
            <a:lvl2pPr marL="628650" indent="-1714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buFontTx/>
              <a:buChar char="•"/>
            </a:pPr>
            <a:r>
              <a:rPr lang="nl-NL" altLang="en-US" sz="1700">
                <a:solidFill>
                  <a:srgbClr val="000000"/>
                </a:solidFill>
              </a:rPr>
              <a:t>Problems with the </a:t>
            </a:r>
            <a:r>
              <a:rPr lang="nl-NL" altLang="en-US" sz="1700" u="sng">
                <a:solidFill>
                  <a:srgbClr val="000000"/>
                </a:solidFill>
              </a:rPr>
              <a:t>biological species concept</a:t>
            </a:r>
            <a:r>
              <a:rPr lang="nl-NL" altLang="en-US" sz="1700">
                <a:solidFill>
                  <a:srgbClr val="000000"/>
                </a:solidFill>
              </a:rPr>
              <a:t>:</a:t>
            </a:r>
          </a:p>
          <a:p>
            <a:pPr lvl="1" algn="l" eaLnBrk="1" hangingPunct="1">
              <a:spcBef>
                <a:spcPct val="20000"/>
              </a:spcBef>
              <a:buFontTx/>
              <a:buChar char="•"/>
            </a:pPr>
            <a:r>
              <a:rPr lang="nl-BE" altLang="en-US" sz="1700"/>
              <a:t>physical constraints ?</a:t>
            </a:r>
          </a:p>
        </p:txBody>
      </p:sp>
      <p:sp>
        <p:nvSpPr>
          <p:cNvPr id="10245" name="Rectangle 4"/>
          <p:cNvSpPr>
            <a:spLocks noChangeArrowheads="1"/>
          </p:cNvSpPr>
          <p:nvPr/>
        </p:nvSpPr>
        <p:spPr bwMode="auto">
          <a:xfrm>
            <a:off x="903288" y="5735638"/>
            <a:ext cx="617537" cy="700087"/>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246" name="Rectangle 5"/>
          <p:cNvSpPr>
            <a:spLocks noChangeArrowheads="1"/>
          </p:cNvSpPr>
          <p:nvPr/>
        </p:nvSpPr>
        <p:spPr bwMode="auto">
          <a:xfrm>
            <a:off x="3529013" y="5737225"/>
            <a:ext cx="617537" cy="700088"/>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247" name="Rectangle 6"/>
          <p:cNvSpPr>
            <a:spLocks noChangeArrowheads="1"/>
          </p:cNvSpPr>
          <p:nvPr/>
        </p:nvSpPr>
        <p:spPr bwMode="auto">
          <a:xfrm>
            <a:off x="2305050" y="3113088"/>
            <a:ext cx="617538" cy="349250"/>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pic>
        <p:nvPicPr>
          <p:cNvPr id="10248" name="Picture 9" descr="greatdane"/>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92300" y="2073275"/>
            <a:ext cx="5114925" cy="42957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388343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1" y="220663"/>
            <a:ext cx="7968343" cy="700087"/>
          </a:xfr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marL="0" indent="0" algn="ctr" eaLnBrk="1" hangingPunct="1">
              <a:spcBef>
                <a:spcPct val="0"/>
              </a:spcBef>
              <a:buNone/>
            </a:pPr>
            <a:r>
              <a:rPr lang="nl-BE" altLang="en-US" sz="2200" b="1" dirty="0" err="1"/>
              <a:t>Delineating</a:t>
            </a:r>
            <a:r>
              <a:rPr lang="nl-BE" altLang="en-US" sz="2200" b="1" dirty="0"/>
              <a:t> species</a:t>
            </a:r>
            <a:endParaRPr lang="nl-NL" altLang="en-US" sz="2200" b="1" dirty="0"/>
          </a:p>
        </p:txBody>
      </p:sp>
      <p:sp>
        <p:nvSpPr>
          <p:cNvPr id="11268" name="Text Box 4"/>
          <p:cNvSpPr txBox="1">
            <a:spLocks noChangeArrowheads="1"/>
          </p:cNvSpPr>
          <p:nvPr/>
        </p:nvSpPr>
        <p:spPr bwMode="auto">
          <a:xfrm>
            <a:off x="565150" y="1187450"/>
            <a:ext cx="6645275" cy="3508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buFontTx/>
              <a:buChar char="•"/>
            </a:pPr>
            <a:r>
              <a:rPr lang="nl-BE" altLang="en-US" sz="1700"/>
              <a:t> What is a species ? </a:t>
            </a:r>
            <a:endParaRPr lang="nl-BE" altLang="en-US" sz="1600"/>
          </a:p>
        </p:txBody>
      </p:sp>
      <p:sp>
        <p:nvSpPr>
          <p:cNvPr id="11269" name="Text Box 5"/>
          <p:cNvSpPr txBox="1">
            <a:spLocks noChangeArrowheads="1"/>
          </p:cNvSpPr>
          <p:nvPr/>
        </p:nvSpPr>
        <p:spPr bwMode="auto">
          <a:xfrm>
            <a:off x="1319213" y="1597025"/>
            <a:ext cx="4321175" cy="649288"/>
          </a:xfrm>
          <a:prstGeom prst="rect">
            <a:avLst/>
          </a:prstGeom>
          <a:solidFill>
            <a:srgbClr val="FFFF99"/>
          </a:solidFill>
          <a:ln w="9525">
            <a:solidFill>
              <a:srgbClr val="800000"/>
            </a:solidFill>
            <a:miter lim="800000"/>
            <a:headEnd/>
            <a:tailEnd/>
          </a:ln>
        </p:spPr>
        <p:txBody>
          <a:bodyPr>
            <a:spAutoFit/>
          </a:bodyPr>
          <a:lstStyle>
            <a:lvl1pPr marL="180975" indent="-180975" defTabSz="442913" eaLnBrk="0" hangingPunct="0">
              <a:defRPr>
                <a:solidFill>
                  <a:schemeClr val="tx1"/>
                </a:solidFill>
                <a:latin typeface="Arial" panose="020B0604020202020204" pitchFamily="34" charset="0"/>
              </a:defRPr>
            </a:lvl1pPr>
            <a:lvl2pPr marL="742950" indent="-285750" defTabSz="442913" eaLnBrk="0" hangingPunct="0">
              <a:defRPr>
                <a:solidFill>
                  <a:schemeClr val="tx1"/>
                </a:solidFill>
                <a:latin typeface="Arial" panose="020B0604020202020204" pitchFamily="34" charset="0"/>
              </a:defRPr>
            </a:lvl2pPr>
            <a:lvl3pPr marL="1143000" indent="-228600" defTabSz="442913" eaLnBrk="0" hangingPunct="0">
              <a:defRPr>
                <a:solidFill>
                  <a:schemeClr val="tx1"/>
                </a:solidFill>
                <a:latin typeface="Arial" panose="020B0604020202020204" pitchFamily="34" charset="0"/>
              </a:defRPr>
            </a:lvl3pPr>
            <a:lvl4pPr marL="1600200" indent="-228600" defTabSz="442913" eaLnBrk="0" hangingPunct="0">
              <a:defRPr>
                <a:solidFill>
                  <a:schemeClr val="tx1"/>
                </a:solidFill>
                <a:latin typeface="Arial" panose="020B0604020202020204" pitchFamily="34" charset="0"/>
              </a:defRPr>
            </a:lvl4pPr>
            <a:lvl5pPr marL="2057400" indent="-228600" defTabSz="442913" eaLnBrk="0" hangingPunct="0">
              <a:defRPr>
                <a:solidFill>
                  <a:schemeClr val="tx1"/>
                </a:solidFill>
                <a:latin typeface="Arial" panose="020B0604020202020204" pitchFamily="34" charset="0"/>
              </a:defRPr>
            </a:lvl5pPr>
            <a:lvl6pPr marL="2514600" indent="-228600" algn="ctr" defTabSz="442913"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442913"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442913"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442913" eaLnBrk="0" fontAlgn="base" hangingPunct="0">
              <a:spcBef>
                <a:spcPct val="0"/>
              </a:spcBef>
              <a:spcAft>
                <a:spcPct val="0"/>
              </a:spcAft>
              <a:defRPr>
                <a:solidFill>
                  <a:schemeClr val="tx1"/>
                </a:solidFill>
                <a:latin typeface="Arial" panose="020B0604020202020204" pitchFamily="34" charset="0"/>
              </a:defRPr>
            </a:lvl9pPr>
          </a:lstStyle>
          <a:p>
            <a:pPr algn="l" eaLnBrk="1" hangingPunct="1">
              <a:buFontTx/>
              <a:buChar char="o"/>
            </a:pPr>
            <a:r>
              <a:rPr lang="nl-BE" altLang="en-US" sz="1200">
                <a:latin typeface="Times New Roman" panose="02020603050405020304" pitchFamily="18" charset="0"/>
              </a:rPr>
              <a:t>The simpler the question, the more difficult the answer …</a:t>
            </a:r>
          </a:p>
          <a:p>
            <a:pPr algn="l" eaLnBrk="1" hangingPunct="1">
              <a:buFontTx/>
              <a:buChar char="o"/>
            </a:pPr>
            <a:r>
              <a:rPr lang="nl-BE" altLang="en-US" sz="1200">
                <a:latin typeface="Times New Roman" panose="02020603050405020304" pitchFamily="18" charset="0"/>
              </a:rPr>
              <a:t>Alternatively, the answer is difficult because the question is flawed</a:t>
            </a:r>
          </a:p>
        </p:txBody>
      </p:sp>
      <p:sp>
        <p:nvSpPr>
          <p:cNvPr id="11270" name="Rectangle 6"/>
          <p:cNvSpPr>
            <a:spLocks noChangeArrowheads="1"/>
          </p:cNvSpPr>
          <p:nvPr/>
        </p:nvSpPr>
        <p:spPr bwMode="auto">
          <a:xfrm>
            <a:off x="566738" y="2376488"/>
            <a:ext cx="7310437" cy="3508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a:spAutoFit/>
          </a:bodyPr>
          <a:lstStyle>
            <a:lvl1pPr marL="177800" indent="-1778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buFontTx/>
              <a:buChar char="•"/>
            </a:pPr>
            <a:r>
              <a:rPr lang="nl-NL" altLang="en-US" sz="1700"/>
              <a:t>Proliferation of species concepts</a:t>
            </a:r>
          </a:p>
        </p:txBody>
      </p:sp>
      <p:pic>
        <p:nvPicPr>
          <p:cNvPr id="11271" name="Picture 15"/>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57362" r="24948"/>
          <a:stretch>
            <a:fillRect/>
          </a:stretch>
        </p:blipFill>
        <p:spPr bwMode="auto">
          <a:xfrm>
            <a:off x="4429125" y="2505075"/>
            <a:ext cx="3773488" cy="35353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pic>
      <p:pic>
        <p:nvPicPr>
          <p:cNvPr id="11272" name="Picture 16"/>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24184" b="62082"/>
          <a:stretch>
            <a:fillRect/>
          </a:stretch>
        </p:blipFill>
        <p:spPr bwMode="auto">
          <a:xfrm>
            <a:off x="280988" y="2657475"/>
            <a:ext cx="3752850" cy="30956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736715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p>
            <a:pPr eaLnBrk="1" hangingPunct="1"/>
            <a:r>
              <a:rPr lang="nl-BE" altLang="en-US" dirty="0" smtClean="0"/>
              <a:t>Content</a:t>
            </a:r>
            <a:endParaRPr lang="nl-NL" altLang="en-US" dirty="0" smtClean="0"/>
          </a:p>
        </p:txBody>
      </p:sp>
      <p:sp>
        <p:nvSpPr>
          <p:cNvPr id="5123" name="Rectangle 3"/>
          <p:cNvSpPr>
            <a:spLocks noGrp="1" noChangeArrowheads="1"/>
          </p:cNvSpPr>
          <p:nvPr>
            <p:ph type="subTitle" idx="1"/>
          </p:nvPr>
        </p:nvSpPr>
        <p:spPr>
          <a:xfrm>
            <a:off x="843280" y="3068320"/>
            <a:ext cx="6254433" cy="2343468"/>
          </a:xfrm>
        </p:spPr>
        <p:txBody>
          <a:bodyPr/>
          <a:lstStyle/>
          <a:p>
            <a:pPr marL="457200" indent="-457200" algn="l" eaLnBrk="1" hangingPunct="1">
              <a:buFont typeface="Wingdings" panose="05000000000000000000" pitchFamily="2" charset="2"/>
              <a:buChar char="q"/>
            </a:pPr>
            <a:r>
              <a:rPr lang="nl-BE" altLang="en-US" dirty="0" err="1" smtClean="0"/>
              <a:t>Use</a:t>
            </a:r>
            <a:r>
              <a:rPr lang="nl-BE" altLang="en-US" dirty="0" smtClean="0"/>
              <a:t> of DNA in </a:t>
            </a:r>
            <a:r>
              <a:rPr lang="nl-BE" altLang="en-US" dirty="0" err="1"/>
              <a:t>evolutionary</a:t>
            </a:r>
            <a:r>
              <a:rPr lang="nl-BE" altLang="en-US" dirty="0"/>
              <a:t> </a:t>
            </a:r>
            <a:r>
              <a:rPr lang="nl-BE" altLang="en-US" dirty="0" err="1"/>
              <a:t>and</a:t>
            </a:r>
            <a:r>
              <a:rPr lang="nl-BE" altLang="en-US" dirty="0"/>
              <a:t> </a:t>
            </a:r>
            <a:r>
              <a:rPr lang="nl-BE" altLang="en-US" dirty="0" err="1"/>
              <a:t>ecological</a:t>
            </a:r>
            <a:r>
              <a:rPr lang="nl-BE" altLang="en-US" dirty="0"/>
              <a:t> studies</a:t>
            </a:r>
            <a:endParaRPr lang="nl-NL" altLang="en-US" dirty="0"/>
          </a:p>
          <a:p>
            <a:pPr marL="457200" indent="-457200" algn="l" eaLnBrk="1" hangingPunct="1">
              <a:buFont typeface="Wingdings" panose="05000000000000000000" pitchFamily="2" charset="2"/>
              <a:buChar char="q"/>
            </a:pPr>
            <a:r>
              <a:rPr lang="nl-BE" altLang="en-US" dirty="0" smtClean="0"/>
              <a:t>Species concept</a:t>
            </a:r>
          </a:p>
          <a:p>
            <a:pPr marL="457200" indent="-457200" algn="l" eaLnBrk="1" hangingPunct="1">
              <a:buFont typeface="Wingdings" panose="05000000000000000000" pitchFamily="2" charset="2"/>
              <a:buChar char="q"/>
            </a:pPr>
            <a:r>
              <a:rPr lang="nl-BE" altLang="en-US" dirty="0" err="1" smtClean="0"/>
              <a:t>Delineating</a:t>
            </a:r>
            <a:r>
              <a:rPr lang="nl-BE" altLang="en-US" dirty="0" smtClean="0"/>
              <a:t> species </a:t>
            </a:r>
            <a:r>
              <a:rPr lang="nl-BE" altLang="en-US" dirty="0" err="1" smtClean="0"/>
              <a:t>using</a:t>
            </a:r>
            <a:r>
              <a:rPr lang="nl-BE" altLang="en-US" dirty="0" smtClean="0"/>
              <a:t> DNA</a:t>
            </a:r>
            <a:endParaRPr lang="nl-NL" altLang="en-US"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728126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1404938" eaLnBrk="0" hangingPunct="0">
              <a:tabLst>
                <a:tab pos="8697913" algn="r"/>
              </a:tabLst>
              <a:defRPr>
                <a:solidFill>
                  <a:schemeClr val="tx1"/>
                </a:solidFill>
                <a:latin typeface="Arial" panose="020B0604020202020204" pitchFamily="34" charset="0"/>
              </a:defRPr>
            </a:lvl1pPr>
            <a:lvl2pPr marL="742950" indent="-285750" defTabSz="1404938" eaLnBrk="0" hangingPunct="0">
              <a:tabLst>
                <a:tab pos="8697913" algn="r"/>
              </a:tabLst>
              <a:defRPr>
                <a:solidFill>
                  <a:schemeClr val="tx1"/>
                </a:solidFill>
                <a:latin typeface="Arial" panose="020B0604020202020204" pitchFamily="34" charset="0"/>
              </a:defRPr>
            </a:lvl2pPr>
            <a:lvl3pPr marL="1143000" indent="-228600" defTabSz="1404938" eaLnBrk="0" hangingPunct="0">
              <a:tabLst>
                <a:tab pos="8697913" algn="r"/>
              </a:tabLst>
              <a:defRPr>
                <a:solidFill>
                  <a:schemeClr val="tx1"/>
                </a:solidFill>
                <a:latin typeface="Arial" panose="020B0604020202020204" pitchFamily="34" charset="0"/>
              </a:defRPr>
            </a:lvl3pPr>
            <a:lvl4pPr marL="1600200" indent="-228600" defTabSz="1404938" eaLnBrk="0" hangingPunct="0">
              <a:tabLst>
                <a:tab pos="8697913" algn="r"/>
              </a:tabLst>
              <a:defRPr>
                <a:solidFill>
                  <a:schemeClr val="tx1"/>
                </a:solidFill>
                <a:latin typeface="Arial" panose="020B0604020202020204" pitchFamily="34" charset="0"/>
              </a:defRPr>
            </a:lvl4pPr>
            <a:lvl5pPr marL="2057400" indent="-228600" defTabSz="1404938" eaLnBrk="0" hangingPunct="0">
              <a:tabLst>
                <a:tab pos="8697913" algn="r"/>
              </a:tabLst>
              <a:defRPr>
                <a:solidFill>
                  <a:schemeClr val="tx1"/>
                </a:solidFill>
                <a:latin typeface="Arial" panose="020B0604020202020204" pitchFamily="34" charset="0"/>
              </a:defRPr>
            </a:lvl5pPr>
            <a:lvl6pPr marL="2514600" indent="-228600" algn="ctr" defTabSz="1404938" eaLnBrk="0" fontAlgn="base" hangingPunct="0">
              <a:spcBef>
                <a:spcPct val="0"/>
              </a:spcBef>
              <a:spcAft>
                <a:spcPct val="0"/>
              </a:spcAft>
              <a:tabLst>
                <a:tab pos="8697913" algn="r"/>
              </a:tabLst>
              <a:defRPr>
                <a:solidFill>
                  <a:schemeClr val="tx1"/>
                </a:solidFill>
                <a:latin typeface="Arial" panose="020B0604020202020204" pitchFamily="34" charset="0"/>
              </a:defRPr>
            </a:lvl6pPr>
            <a:lvl7pPr marL="2971800" indent="-228600" algn="ctr" defTabSz="1404938" eaLnBrk="0" fontAlgn="base" hangingPunct="0">
              <a:spcBef>
                <a:spcPct val="0"/>
              </a:spcBef>
              <a:spcAft>
                <a:spcPct val="0"/>
              </a:spcAft>
              <a:tabLst>
                <a:tab pos="8697913" algn="r"/>
              </a:tabLst>
              <a:defRPr>
                <a:solidFill>
                  <a:schemeClr val="tx1"/>
                </a:solidFill>
                <a:latin typeface="Arial" panose="020B0604020202020204" pitchFamily="34" charset="0"/>
              </a:defRPr>
            </a:lvl7pPr>
            <a:lvl8pPr marL="3429000" indent="-228600" algn="ctr" defTabSz="1404938" eaLnBrk="0" fontAlgn="base" hangingPunct="0">
              <a:spcBef>
                <a:spcPct val="0"/>
              </a:spcBef>
              <a:spcAft>
                <a:spcPct val="0"/>
              </a:spcAft>
              <a:tabLst>
                <a:tab pos="8697913" algn="r"/>
              </a:tabLst>
              <a:defRPr>
                <a:solidFill>
                  <a:schemeClr val="tx1"/>
                </a:solidFill>
                <a:latin typeface="Arial" panose="020B0604020202020204" pitchFamily="34" charset="0"/>
              </a:defRPr>
            </a:lvl8pPr>
            <a:lvl9pPr marL="3886200" indent="-228600" algn="ctr" defTabSz="1404938" eaLnBrk="0" fontAlgn="base" hangingPunct="0">
              <a:spcBef>
                <a:spcPct val="0"/>
              </a:spcBef>
              <a:spcAft>
                <a:spcPct val="0"/>
              </a:spcAft>
              <a:tabLst>
                <a:tab pos="8697913" algn="r"/>
              </a:tabLst>
              <a:defRPr>
                <a:solidFill>
                  <a:schemeClr val="tx1"/>
                </a:solidFill>
                <a:latin typeface="Arial" panose="020B0604020202020204" pitchFamily="34" charset="0"/>
              </a:defRPr>
            </a:lvl9pPr>
          </a:lstStyle>
          <a:p>
            <a:pPr eaLnBrk="1" hangingPunct="1"/>
            <a:r>
              <a:rPr lang="nl-NL" altLang="en-US" smtClean="0">
                <a:solidFill>
                  <a:schemeClr val="bg2"/>
                </a:solidFill>
              </a:rPr>
              <a:t>         </a:t>
            </a:r>
            <a:r>
              <a:rPr lang="nl-NL" altLang="en-US" smtClean="0">
                <a:solidFill>
                  <a:srgbClr val="728E75"/>
                </a:solidFill>
              </a:rPr>
              <a:t>O. De Clerck                    	            Praktische taxonomie 2008-09</a:t>
            </a:r>
          </a:p>
        </p:txBody>
      </p:sp>
      <p:sp>
        <p:nvSpPr>
          <p:cNvPr id="12291" name="Rectangle 2"/>
          <p:cNvSpPr>
            <a:spLocks noGrp="1" noChangeArrowheads="1"/>
          </p:cNvSpPr>
          <p:nvPr>
            <p:ph type="body" idx="1"/>
          </p:nvPr>
        </p:nvSpPr>
        <p:spPr>
          <a:xfrm>
            <a:off x="0" y="220663"/>
            <a:ext cx="7968343" cy="700087"/>
          </a:xfr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marL="0" indent="0" algn="ctr" eaLnBrk="1" hangingPunct="1">
              <a:spcBef>
                <a:spcPct val="0"/>
              </a:spcBef>
              <a:buNone/>
            </a:pPr>
            <a:r>
              <a:rPr lang="nl-BE" altLang="en-US" sz="2200" b="1" dirty="0" err="1"/>
              <a:t>Delineating</a:t>
            </a:r>
            <a:r>
              <a:rPr lang="nl-BE" altLang="en-US" sz="2200" b="1" dirty="0"/>
              <a:t> species</a:t>
            </a:r>
            <a:endParaRPr lang="nl-NL" altLang="en-US" sz="2200" b="1" dirty="0"/>
          </a:p>
        </p:txBody>
      </p:sp>
      <p:sp>
        <p:nvSpPr>
          <p:cNvPr id="12292" name="Text Box 3"/>
          <p:cNvSpPr txBox="1">
            <a:spLocks noChangeArrowheads="1"/>
          </p:cNvSpPr>
          <p:nvPr/>
        </p:nvSpPr>
        <p:spPr bwMode="auto">
          <a:xfrm>
            <a:off x="565150" y="1187450"/>
            <a:ext cx="6645275" cy="3508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buFontTx/>
              <a:buChar char="•"/>
            </a:pPr>
            <a:r>
              <a:rPr lang="nl-BE" altLang="en-US" sz="1700"/>
              <a:t> What is a species ? </a:t>
            </a:r>
            <a:endParaRPr lang="nl-BE" altLang="en-US" sz="1600"/>
          </a:p>
        </p:txBody>
      </p:sp>
      <p:sp>
        <p:nvSpPr>
          <p:cNvPr id="12293" name="Rectangle 5"/>
          <p:cNvSpPr>
            <a:spLocks noChangeArrowheads="1"/>
          </p:cNvSpPr>
          <p:nvPr/>
        </p:nvSpPr>
        <p:spPr bwMode="auto">
          <a:xfrm>
            <a:off x="566738" y="2376488"/>
            <a:ext cx="7310437" cy="3508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a:spAutoFit/>
          </a:bodyPr>
          <a:lstStyle>
            <a:lvl1pPr marL="177800" indent="-1778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buFontTx/>
              <a:buChar char="•"/>
            </a:pPr>
            <a:r>
              <a:rPr lang="nl-NL" altLang="en-US" sz="1700"/>
              <a:t>Proliferation of species concepts</a:t>
            </a:r>
          </a:p>
        </p:txBody>
      </p:sp>
      <p:pic>
        <p:nvPicPr>
          <p:cNvPr id="12294" name="Picture 8" descr="species_concepts_mayden1"/>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61938" y="1000125"/>
            <a:ext cx="4319587" cy="22129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2295" name="Picture 9" descr="species_concepts_mayden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62213" y="3290888"/>
            <a:ext cx="5414962" cy="26384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694822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5" name="Rectangle 2"/>
          <p:cNvSpPr>
            <a:spLocks noGrp="1" noChangeArrowheads="1"/>
          </p:cNvSpPr>
          <p:nvPr>
            <p:ph type="body" idx="1"/>
          </p:nvPr>
        </p:nvSpPr>
        <p:spPr>
          <a:xfrm>
            <a:off x="0" y="220663"/>
            <a:ext cx="7977673" cy="700087"/>
          </a:xfr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marL="0" indent="0" algn="ctr" eaLnBrk="1" hangingPunct="1">
              <a:spcBef>
                <a:spcPct val="0"/>
              </a:spcBef>
              <a:buNone/>
            </a:pPr>
            <a:r>
              <a:rPr lang="nl-BE" altLang="en-US" sz="2200" b="1" dirty="0" err="1"/>
              <a:t>Delineating</a:t>
            </a:r>
            <a:r>
              <a:rPr lang="nl-BE" altLang="en-US" sz="2200" b="1" dirty="0"/>
              <a:t> species</a:t>
            </a:r>
            <a:endParaRPr lang="nl-NL" altLang="en-US" sz="2200" b="1" dirty="0"/>
          </a:p>
        </p:txBody>
      </p:sp>
      <p:pic>
        <p:nvPicPr>
          <p:cNvPr id="13316" name="Picture 7" descr="species_concepts_mayden3"/>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4880" r="-3168" b="3603"/>
          <a:stretch>
            <a:fillRect/>
          </a:stretch>
        </p:blipFill>
        <p:spPr bwMode="auto">
          <a:xfrm>
            <a:off x="655638" y="969963"/>
            <a:ext cx="8167687" cy="54213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002843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Footer Placeholder 3"/>
          <p:cNvSpPr>
            <a:spLocks noGrp="1"/>
          </p:cNvSpPr>
          <p:nvPr>
            <p:ph type="ftr" sz="quarter" idx="10"/>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1404938" eaLnBrk="0" hangingPunct="0">
              <a:tabLst>
                <a:tab pos="8697913" algn="r"/>
              </a:tabLst>
              <a:defRPr>
                <a:solidFill>
                  <a:schemeClr val="tx1"/>
                </a:solidFill>
                <a:latin typeface="Arial" panose="020B0604020202020204" pitchFamily="34" charset="0"/>
              </a:defRPr>
            </a:lvl1pPr>
            <a:lvl2pPr marL="742950" indent="-285750" defTabSz="1404938" eaLnBrk="0" hangingPunct="0">
              <a:tabLst>
                <a:tab pos="8697913" algn="r"/>
              </a:tabLst>
              <a:defRPr>
                <a:solidFill>
                  <a:schemeClr val="tx1"/>
                </a:solidFill>
                <a:latin typeface="Arial" panose="020B0604020202020204" pitchFamily="34" charset="0"/>
              </a:defRPr>
            </a:lvl2pPr>
            <a:lvl3pPr marL="1143000" indent="-228600" defTabSz="1404938" eaLnBrk="0" hangingPunct="0">
              <a:tabLst>
                <a:tab pos="8697913" algn="r"/>
              </a:tabLst>
              <a:defRPr>
                <a:solidFill>
                  <a:schemeClr val="tx1"/>
                </a:solidFill>
                <a:latin typeface="Arial" panose="020B0604020202020204" pitchFamily="34" charset="0"/>
              </a:defRPr>
            </a:lvl3pPr>
            <a:lvl4pPr marL="1600200" indent="-228600" defTabSz="1404938" eaLnBrk="0" hangingPunct="0">
              <a:tabLst>
                <a:tab pos="8697913" algn="r"/>
              </a:tabLst>
              <a:defRPr>
                <a:solidFill>
                  <a:schemeClr val="tx1"/>
                </a:solidFill>
                <a:latin typeface="Arial" panose="020B0604020202020204" pitchFamily="34" charset="0"/>
              </a:defRPr>
            </a:lvl4pPr>
            <a:lvl5pPr marL="2057400" indent="-228600" defTabSz="1404938" eaLnBrk="0" hangingPunct="0">
              <a:tabLst>
                <a:tab pos="8697913" algn="r"/>
              </a:tabLst>
              <a:defRPr>
                <a:solidFill>
                  <a:schemeClr val="tx1"/>
                </a:solidFill>
                <a:latin typeface="Arial" panose="020B0604020202020204" pitchFamily="34" charset="0"/>
              </a:defRPr>
            </a:lvl5pPr>
            <a:lvl6pPr marL="2514600" indent="-228600" algn="ctr" defTabSz="1404938" eaLnBrk="0" fontAlgn="base" hangingPunct="0">
              <a:spcBef>
                <a:spcPct val="0"/>
              </a:spcBef>
              <a:spcAft>
                <a:spcPct val="0"/>
              </a:spcAft>
              <a:tabLst>
                <a:tab pos="8697913" algn="r"/>
              </a:tabLst>
              <a:defRPr>
                <a:solidFill>
                  <a:schemeClr val="tx1"/>
                </a:solidFill>
                <a:latin typeface="Arial" panose="020B0604020202020204" pitchFamily="34" charset="0"/>
              </a:defRPr>
            </a:lvl6pPr>
            <a:lvl7pPr marL="2971800" indent="-228600" algn="ctr" defTabSz="1404938" eaLnBrk="0" fontAlgn="base" hangingPunct="0">
              <a:spcBef>
                <a:spcPct val="0"/>
              </a:spcBef>
              <a:spcAft>
                <a:spcPct val="0"/>
              </a:spcAft>
              <a:tabLst>
                <a:tab pos="8697913" algn="r"/>
              </a:tabLst>
              <a:defRPr>
                <a:solidFill>
                  <a:schemeClr val="tx1"/>
                </a:solidFill>
                <a:latin typeface="Arial" panose="020B0604020202020204" pitchFamily="34" charset="0"/>
              </a:defRPr>
            </a:lvl7pPr>
            <a:lvl8pPr marL="3429000" indent="-228600" algn="ctr" defTabSz="1404938" eaLnBrk="0" fontAlgn="base" hangingPunct="0">
              <a:spcBef>
                <a:spcPct val="0"/>
              </a:spcBef>
              <a:spcAft>
                <a:spcPct val="0"/>
              </a:spcAft>
              <a:tabLst>
                <a:tab pos="8697913" algn="r"/>
              </a:tabLst>
              <a:defRPr>
                <a:solidFill>
                  <a:schemeClr val="tx1"/>
                </a:solidFill>
                <a:latin typeface="Arial" panose="020B0604020202020204" pitchFamily="34" charset="0"/>
              </a:defRPr>
            </a:lvl8pPr>
            <a:lvl9pPr marL="3886200" indent="-228600" algn="ctr" defTabSz="1404938" eaLnBrk="0" fontAlgn="base" hangingPunct="0">
              <a:spcBef>
                <a:spcPct val="0"/>
              </a:spcBef>
              <a:spcAft>
                <a:spcPct val="0"/>
              </a:spcAft>
              <a:tabLst>
                <a:tab pos="8697913" algn="r"/>
              </a:tabLst>
              <a:defRPr>
                <a:solidFill>
                  <a:schemeClr val="tx1"/>
                </a:solidFill>
                <a:latin typeface="Arial" panose="020B0604020202020204" pitchFamily="34" charset="0"/>
              </a:defRPr>
            </a:lvl9pPr>
          </a:lstStyle>
          <a:p>
            <a:pPr eaLnBrk="1" hangingPunct="1"/>
            <a:r>
              <a:rPr lang="nl-NL" altLang="en-US" smtClean="0">
                <a:solidFill>
                  <a:schemeClr val="bg2"/>
                </a:solidFill>
              </a:rPr>
              <a:t>         </a:t>
            </a:r>
            <a:r>
              <a:rPr lang="nl-NL" altLang="en-US" smtClean="0">
                <a:solidFill>
                  <a:srgbClr val="728E75"/>
                </a:solidFill>
              </a:rPr>
              <a:t>O. De Clerck                    	            Praktische taxonomie 2008-09</a:t>
            </a:r>
          </a:p>
        </p:txBody>
      </p:sp>
      <p:sp>
        <p:nvSpPr>
          <p:cNvPr id="14339" name="Rectangle 2"/>
          <p:cNvSpPr>
            <a:spLocks noGrp="1" noChangeArrowheads="1"/>
          </p:cNvSpPr>
          <p:nvPr>
            <p:ph type="body" idx="1"/>
          </p:nvPr>
        </p:nvSpPr>
        <p:spPr>
          <a:xfrm>
            <a:off x="0" y="220663"/>
            <a:ext cx="7977673" cy="700087"/>
          </a:xfr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marL="0" indent="0" algn="ctr" eaLnBrk="1" hangingPunct="1">
              <a:spcBef>
                <a:spcPct val="0"/>
              </a:spcBef>
              <a:buNone/>
            </a:pPr>
            <a:r>
              <a:rPr lang="nl-BE" altLang="en-US" sz="2200" b="1" dirty="0" err="1"/>
              <a:t>Delineating</a:t>
            </a:r>
            <a:r>
              <a:rPr lang="nl-BE" altLang="en-US" sz="2200" b="1" dirty="0"/>
              <a:t> species</a:t>
            </a:r>
            <a:endParaRPr lang="nl-NL" altLang="en-US" sz="2200" b="1" dirty="0"/>
          </a:p>
        </p:txBody>
      </p:sp>
      <p:sp>
        <p:nvSpPr>
          <p:cNvPr id="14340" name="Text Box 3"/>
          <p:cNvSpPr txBox="1">
            <a:spLocks noChangeArrowheads="1"/>
          </p:cNvSpPr>
          <p:nvPr/>
        </p:nvSpPr>
        <p:spPr bwMode="auto">
          <a:xfrm>
            <a:off x="565150" y="1187450"/>
            <a:ext cx="6645275" cy="6619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buFontTx/>
              <a:buChar char="•"/>
            </a:pPr>
            <a:r>
              <a:rPr lang="nl-BE" altLang="en-US" sz="1700"/>
              <a:t> What is a species ? </a:t>
            </a:r>
          </a:p>
          <a:p>
            <a:pPr algn="l" eaLnBrk="1" hangingPunct="1">
              <a:spcBef>
                <a:spcPct val="20000"/>
              </a:spcBef>
              <a:buFontTx/>
              <a:buChar char="•"/>
            </a:pPr>
            <a:r>
              <a:rPr lang="nl-BE" altLang="en-US" sz="1700"/>
              <a:t> The general lineage concept</a:t>
            </a:r>
            <a:endParaRPr lang="nl-BE" altLang="en-US" sz="1600"/>
          </a:p>
        </p:txBody>
      </p:sp>
      <p:pic>
        <p:nvPicPr>
          <p:cNvPr id="14341" name="Picture 9"/>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48138" y="1020763"/>
            <a:ext cx="4408487" cy="1328737"/>
          </a:xfrm>
          <a:prstGeom prst="rect">
            <a:avLst/>
          </a:prstGeom>
          <a:noFill/>
          <a:ln w="9525" algn="ctr">
            <a:solidFill>
              <a:schemeClr val="bg2"/>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342" name="Picture 1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2263" y="2370138"/>
            <a:ext cx="3319462" cy="40719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pic>
      <p:pic>
        <p:nvPicPr>
          <p:cNvPr id="14343" name="Picture 13"/>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921125" y="2551113"/>
            <a:ext cx="4665663" cy="32591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pic>
      <p:sp>
        <p:nvSpPr>
          <p:cNvPr id="14344" name="Text Box 14"/>
          <p:cNvSpPr txBox="1">
            <a:spLocks noChangeArrowheads="1"/>
          </p:cNvSpPr>
          <p:nvPr/>
        </p:nvSpPr>
        <p:spPr bwMode="auto">
          <a:xfrm>
            <a:off x="7199313" y="5683250"/>
            <a:ext cx="1417637" cy="2746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200"/>
              <a:t>[De Queiroz 2007]</a:t>
            </a:r>
            <a:endParaRPr lang="nl-NL" altLang="en-US" sz="12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670094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Footer Placeholder 3"/>
          <p:cNvSpPr>
            <a:spLocks noGrp="1"/>
          </p:cNvSpPr>
          <p:nvPr>
            <p:ph type="ftr" sz="quarter" idx="10"/>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1404938" eaLnBrk="0" hangingPunct="0">
              <a:tabLst>
                <a:tab pos="8697913" algn="r"/>
              </a:tabLst>
              <a:defRPr>
                <a:solidFill>
                  <a:schemeClr val="tx1"/>
                </a:solidFill>
                <a:latin typeface="Arial" panose="020B0604020202020204" pitchFamily="34" charset="0"/>
              </a:defRPr>
            </a:lvl1pPr>
            <a:lvl2pPr marL="742950" indent="-285750" defTabSz="1404938" eaLnBrk="0" hangingPunct="0">
              <a:tabLst>
                <a:tab pos="8697913" algn="r"/>
              </a:tabLst>
              <a:defRPr>
                <a:solidFill>
                  <a:schemeClr val="tx1"/>
                </a:solidFill>
                <a:latin typeface="Arial" panose="020B0604020202020204" pitchFamily="34" charset="0"/>
              </a:defRPr>
            </a:lvl2pPr>
            <a:lvl3pPr marL="1143000" indent="-228600" defTabSz="1404938" eaLnBrk="0" hangingPunct="0">
              <a:tabLst>
                <a:tab pos="8697913" algn="r"/>
              </a:tabLst>
              <a:defRPr>
                <a:solidFill>
                  <a:schemeClr val="tx1"/>
                </a:solidFill>
                <a:latin typeface="Arial" panose="020B0604020202020204" pitchFamily="34" charset="0"/>
              </a:defRPr>
            </a:lvl3pPr>
            <a:lvl4pPr marL="1600200" indent="-228600" defTabSz="1404938" eaLnBrk="0" hangingPunct="0">
              <a:tabLst>
                <a:tab pos="8697913" algn="r"/>
              </a:tabLst>
              <a:defRPr>
                <a:solidFill>
                  <a:schemeClr val="tx1"/>
                </a:solidFill>
                <a:latin typeface="Arial" panose="020B0604020202020204" pitchFamily="34" charset="0"/>
              </a:defRPr>
            </a:lvl4pPr>
            <a:lvl5pPr marL="2057400" indent="-228600" defTabSz="1404938" eaLnBrk="0" hangingPunct="0">
              <a:tabLst>
                <a:tab pos="8697913" algn="r"/>
              </a:tabLst>
              <a:defRPr>
                <a:solidFill>
                  <a:schemeClr val="tx1"/>
                </a:solidFill>
                <a:latin typeface="Arial" panose="020B0604020202020204" pitchFamily="34" charset="0"/>
              </a:defRPr>
            </a:lvl5pPr>
            <a:lvl6pPr marL="2514600" indent="-228600" algn="ctr" defTabSz="1404938" eaLnBrk="0" fontAlgn="base" hangingPunct="0">
              <a:spcBef>
                <a:spcPct val="0"/>
              </a:spcBef>
              <a:spcAft>
                <a:spcPct val="0"/>
              </a:spcAft>
              <a:tabLst>
                <a:tab pos="8697913" algn="r"/>
              </a:tabLst>
              <a:defRPr>
                <a:solidFill>
                  <a:schemeClr val="tx1"/>
                </a:solidFill>
                <a:latin typeface="Arial" panose="020B0604020202020204" pitchFamily="34" charset="0"/>
              </a:defRPr>
            </a:lvl6pPr>
            <a:lvl7pPr marL="2971800" indent="-228600" algn="ctr" defTabSz="1404938" eaLnBrk="0" fontAlgn="base" hangingPunct="0">
              <a:spcBef>
                <a:spcPct val="0"/>
              </a:spcBef>
              <a:spcAft>
                <a:spcPct val="0"/>
              </a:spcAft>
              <a:tabLst>
                <a:tab pos="8697913" algn="r"/>
              </a:tabLst>
              <a:defRPr>
                <a:solidFill>
                  <a:schemeClr val="tx1"/>
                </a:solidFill>
                <a:latin typeface="Arial" panose="020B0604020202020204" pitchFamily="34" charset="0"/>
              </a:defRPr>
            </a:lvl7pPr>
            <a:lvl8pPr marL="3429000" indent="-228600" algn="ctr" defTabSz="1404938" eaLnBrk="0" fontAlgn="base" hangingPunct="0">
              <a:spcBef>
                <a:spcPct val="0"/>
              </a:spcBef>
              <a:spcAft>
                <a:spcPct val="0"/>
              </a:spcAft>
              <a:tabLst>
                <a:tab pos="8697913" algn="r"/>
              </a:tabLst>
              <a:defRPr>
                <a:solidFill>
                  <a:schemeClr val="tx1"/>
                </a:solidFill>
                <a:latin typeface="Arial" panose="020B0604020202020204" pitchFamily="34" charset="0"/>
              </a:defRPr>
            </a:lvl8pPr>
            <a:lvl9pPr marL="3886200" indent="-228600" algn="ctr" defTabSz="1404938" eaLnBrk="0" fontAlgn="base" hangingPunct="0">
              <a:spcBef>
                <a:spcPct val="0"/>
              </a:spcBef>
              <a:spcAft>
                <a:spcPct val="0"/>
              </a:spcAft>
              <a:tabLst>
                <a:tab pos="8697913" algn="r"/>
              </a:tabLst>
              <a:defRPr>
                <a:solidFill>
                  <a:schemeClr val="tx1"/>
                </a:solidFill>
                <a:latin typeface="Arial" panose="020B0604020202020204" pitchFamily="34" charset="0"/>
              </a:defRPr>
            </a:lvl9pPr>
          </a:lstStyle>
          <a:p>
            <a:pPr eaLnBrk="1" hangingPunct="1"/>
            <a:r>
              <a:rPr lang="nl-NL" altLang="en-US" smtClean="0">
                <a:solidFill>
                  <a:schemeClr val="bg2"/>
                </a:solidFill>
              </a:rPr>
              <a:t>         </a:t>
            </a:r>
            <a:r>
              <a:rPr lang="nl-NL" altLang="en-US" smtClean="0">
                <a:solidFill>
                  <a:srgbClr val="728E75"/>
                </a:solidFill>
              </a:rPr>
              <a:t>O. De Clerck                    	            Praktische taxonomie 2008-09</a:t>
            </a:r>
          </a:p>
        </p:txBody>
      </p:sp>
      <p:sp>
        <p:nvSpPr>
          <p:cNvPr id="15363" name="Rectangle 2"/>
          <p:cNvSpPr>
            <a:spLocks noGrp="1" noChangeArrowheads="1"/>
          </p:cNvSpPr>
          <p:nvPr>
            <p:ph type="body" idx="1"/>
          </p:nvPr>
        </p:nvSpPr>
        <p:spPr>
          <a:xfrm>
            <a:off x="0" y="220663"/>
            <a:ext cx="7968343" cy="700087"/>
          </a:xfr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marL="0" indent="0" algn="ctr" eaLnBrk="1" hangingPunct="1">
              <a:spcBef>
                <a:spcPct val="0"/>
              </a:spcBef>
              <a:buNone/>
            </a:pPr>
            <a:r>
              <a:rPr lang="nl-BE" altLang="en-US" sz="2200" b="1" dirty="0" err="1"/>
              <a:t>Barcoding</a:t>
            </a:r>
            <a:r>
              <a:rPr lang="nl-BE" altLang="en-US" sz="2200" b="1" dirty="0"/>
              <a:t> species</a:t>
            </a:r>
            <a:endParaRPr lang="nl-NL" altLang="en-US" sz="2200" b="1" dirty="0"/>
          </a:p>
        </p:txBody>
      </p:sp>
      <p:sp>
        <p:nvSpPr>
          <p:cNvPr id="15364" name="Text Box 3"/>
          <p:cNvSpPr txBox="1">
            <a:spLocks noChangeArrowheads="1"/>
          </p:cNvSpPr>
          <p:nvPr/>
        </p:nvSpPr>
        <p:spPr bwMode="auto">
          <a:xfrm>
            <a:off x="565150" y="1187450"/>
            <a:ext cx="6645275" cy="43827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a:spAutoFit/>
          </a:bodyPr>
          <a:lstStyle>
            <a:lvl1pPr marL="177800" indent="-17780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buFontTx/>
              <a:buChar char="•"/>
            </a:pPr>
            <a:r>
              <a:rPr lang="nl-BE" altLang="en-US" sz="1700" dirty="0" err="1"/>
              <a:t>If</a:t>
            </a:r>
            <a:r>
              <a:rPr lang="nl-BE" altLang="en-US" sz="1700" dirty="0"/>
              <a:t> species are real </a:t>
            </a:r>
            <a:r>
              <a:rPr lang="nl-BE" altLang="en-US" sz="1700" dirty="0" err="1"/>
              <a:t>and</a:t>
            </a:r>
            <a:r>
              <a:rPr lang="nl-BE" altLang="en-US" sz="1700" dirty="0"/>
              <a:t> we </a:t>
            </a:r>
            <a:r>
              <a:rPr lang="nl-BE" altLang="en-US" sz="1700" dirty="0" err="1"/>
              <a:t>agree</a:t>
            </a:r>
            <a:r>
              <a:rPr lang="nl-BE" altLang="en-US" sz="1700" dirty="0"/>
              <a:t> on the ‘</a:t>
            </a:r>
            <a:r>
              <a:rPr lang="nl-BE" altLang="en-US" sz="1700" dirty="0" err="1"/>
              <a:t>general</a:t>
            </a:r>
            <a:r>
              <a:rPr lang="nl-BE" altLang="en-US" sz="1700" dirty="0"/>
              <a:t> </a:t>
            </a:r>
            <a:r>
              <a:rPr lang="nl-BE" altLang="en-US" sz="1700" dirty="0" err="1"/>
              <a:t>lineage</a:t>
            </a:r>
            <a:r>
              <a:rPr lang="nl-BE" altLang="en-US" sz="1700" dirty="0"/>
              <a:t> concept’ </a:t>
            </a:r>
            <a:r>
              <a:rPr lang="nl-BE" altLang="en-US" sz="1700" dirty="0" err="1"/>
              <a:t>how</a:t>
            </a:r>
            <a:r>
              <a:rPr lang="nl-BE" altLang="en-US" sz="1700" dirty="0"/>
              <a:t> </a:t>
            </a:r>
            <a:r>
              <a:rPr lang="nl-BE" altLang="en-US" sz="1700" dirty="0" err="1"/>
              <a:t>can</a:t>
            </a:r>
            <a:r>
              <a:rPr lang="nl-BE" altLang="en-US" sz="1700" dirty="0"/>
              <a:t> we </a:t>
            </a:r>
            <a:r>
              <a:rPr lang="nl-BE" altLang="en-US" sz="1700" dirty="0" err="1"/>
              <a:t>delineate</a:t>
            </a:r>
            <a:r>
              <a:rPr lang="nl-BE" altLang="en-US" sz="1700" dirty="0"/>
              <a:t> </a:t>
            </a:r>
            <a:r>
              <a:rPr lang="nl-BE" altLang="en-US" sz="1700" dirty="0" err="1"/>
              <a:t>them</a:t>
            </a:r>
            <a:r>
              <a:rPr lang="nl-BE" altLang="en-US" sz="1700" dirty="0"/>
              <a:t> </a:t>
            </a:r>
            <a:r>
              <a:rPr lang="nl-BE" altLang="en-US" sz="1700" dirty="0" smtClean="0"/>
              <a:t>?</a:t>
            </a:r>
          </a:p>
          <a:p>
            <a:pPr algn="l" eaLnBrk="1" hangingPunct="1">
              <a:spcBef>
                <a:spcPct val="20000"/>
              </a:spcBef>
              <a:buFontTx/>
              <a:buChar char="•"/>
            </a:pPr>
            <a:endParaRPr lang="nl-BE" altLang="en-US" sz="1700" dirty="0"/>
          </a:p>
          <a:p>
            <a:pPr algn="l" eaLnBrk="1" hangingPunct="1">
              <a:spcBef>
                <a:spcPct val="20000"/>
              </a:spcBef>
              <a:buFontTx/>
              <a:buChar char="•"/>
            </a:pPr>
            <a:r>
              <a:rPr lang="nl-BE" altLang="en-US" sz="1700" dirty="0" smtClean="0"/>
              <a:t>The </a:t>
            </a:r>
            <a:r>
              <a:rPr lang="nl-BE" altLang="en-US" sz="1700" dirty="0" err="1"/>
              <a:t>Barcoding</a:t>
            </a:r>
            <a:r>
              <a:rPr lang="nl-BE" altLang="en-US" sz="1700" dirty="0"/>
              <a:t> option</a:t>
            </a:r>
          </a:p>
          <a:p>
            <a:pPr lvl="1" algn="l" eaLnBrk="1" hangingPunct="1">
              <a:spcBef>
                <a:spcPct val="20000"/>
              </a:spcBef>
            </a:pPr>
            <a:r>
              <a:rPr lang="nl-BE" altLang="en-US" sz="1700" dirty="0"/>
              <a:t> The </a:t>
            </a:r>
            <a:r>
              <a:rPr lang="nl-BE" altLang="en-US" sz="1700" dirty="0" err="1"/>
              <a:t>value</a:t>
            </a:r>
            <a:r>
              <a:rPr lang="nl-BE" altLang="en-US" sz="1700" dirty="0"/>
              <a:t>: </a:t>
            </a:r>
            <a:r>
              <a:rPr lang="nl-BE" altLang="en-US" sz="1700" dirty="0" err="1"/>
              <a:t>quick</a:t>
            </a:r>
            <a:r>
              <a:rPr lang="nl-BE" altLang="en-US" sz="1700" dirty="0"/>
              <a:t> &amp; dirty </a:t>
            </a:r>
          </a:p>
          <a:p>
            <a:pPr lvl="2" algn="l" eaLnBrk="1" hangingPunct="1">
              <a:spcBef>
                <a:spcPct val="20000"/>
              </a:spcBef>
              <a:buFontTx/>
              <a:buChar char="•"/>
            </a:pPr>
            <a:r>
              <a:rPr lang="nl-BE" altLang="en-US" sz="1700" dirty="0"/>
              <a:t> easy </a:t>
            </a:r>
            <a:r>
              <a:rPr lang="nl-BE" altLang="en-US" sz="1700" dirty="0" smtClean="0"/>
              <a:t>(even machines </a:t>
            </a:r>
            <a:r>
              <a:rPr lang="nl-BE" altLang="en-US" sz="1700" dirty="0" err="1" smtClean="0"/>
              <a:t>can</a:t>
            </a:r>
            <a:r>
              <a:rPr lang="nl-BE" altLang="en-US" sz="1700" dirty="0" smtClean="0"/>
              <a:t> </a:t>
            </a:r>
            <a:r>
              <a:rPr lang="nl-BE" altLang="en-US" sz="1700" dirty="0"/>
              <a:t>do </a:t>
            </a:r>
            <a:r>
              <a:rPr lang="nl-BE" altLang="en-US" sz="1700" dirty="0" err="1"/>
              <a:t>it</a:t>
            </a:r>
            <a:r>
              <a:rPr lang="nl-BE" altLang="en-US" sz="1700" dirty="0"/>
              <a:t>)</a:t>
            </a:r>
          </a:p>
          <a:p>
            <a:pPr lvl="2" algn="l" eaLnBrk="1" hangingPunct="1">
              <a:spcBef>
                <a:spcPct val="20000"/>
              </a:spcBef>
              <a:buFontTx/>
              <a:buChar char="•"/>
            </a:pPr>
            <a:r>
              <a:rPr lang="nl-BE" altLang="en-US" sz="1700" dirty="0"/>
              <a:t> </a:t>
            </a:r>
            <a:r>
              <a:rPr lang="nl-BE" altLang="en-US" sz="1700" dirty="0" err="1"/>
              <a:t>cheap</a:t>
            </a:r>
            <a:r>
              <a:rPr lang="nl-BE" altLang="en-US" sz="1700" dirty="0"/>
              <a:t> (</a:t>
            </a:r>
            <a:r>
              <a:rPr lang="nl-BE" altLang="en-US" sz="1700" dirty="0" err="1"/>
              <a:t>compared</a:t>
            </a:r>
            <a:r>
              <a:rPr lang="nl-BE" altLang="en-US" sz="1700" dirty="0"/>
              <a:t> </a:t>
            </a:r>
            <a:r>
              <a:rPr lang="nl-BE" altLang="en-US" sz="1700" dirty="0" err="1"/>
              <a:t>to</a:t>
            </a:r>
            <a:r>
              <a:rPr lang="nl-BE" altLang="en-US" sz="1700" dirty="0"/>
              <a:t> the </a:t>
            </a:r>
            <a:r>
              <a:rPr lang="nl-BE" altLang="en-US" sz="1700" dirty="0" err="1"/>
              <a:t>salary</a:t>
            </a:r>
            <a:r>
              <a:rPr lang="nl-BE" altLang="en-US" sz="1700" dirty="0"/>
              <a:t> of </a:t>
            </a:r>
            <a:r>
              <a:rPr lang="nl-BE" altLang="en-US" sz="1700" dirty="0" err="1"/>
              <a:t>taxonomist</a:t>
            </a:r>
            <a:r>
              <a:rPr lang="nl-BE" altLang="en-US" sz="1700" dirty="0"/>
              <a:t>)</a:t>
            </a:r>
          </a:p>
          <a:p>
            <a:pPr lvl="2" algn="l" eaLnBrk="1" hangingPunct="1">
              <a:spcBef>
                <a:spcPct val="20000"/>
              </a:spcBef>
              <a:buFontTx/>
              <a:buChar char="•"/>
            </a:pPr>
            <a:r>
              <a:rPr lang="nl-BE" altLang="en-US" sz="1700" dirty="0"/>
              <a:t> </a:t>
            </a:r>
            <a:r>
              <a:rPr lang="nl-BE" altLang="en-US" sz="1700" dirty="0" err="1"/>
              <a:t>fast</a:t>
            </a:r>
            <a:r>
              <a:rPr lang="nl-BE" altLang="en-US" sz="1700" dirty="0"/>
              <a:t> (96-well </a:t>
            </a:r>
            <a:r>
              <a:rPr lang="nl-BE" altLang="en-US" sz="1700" dirty="0" err="1"/>
              <a:t>plate</a:t>
            </a:r>
            <a:r>
              <a:rPr lang="nl-BE" altLang="en-US" sz="1700" dirty="0"/>
              <a:t> takes 2 </a:t>
            </a:r>
            <a:r>
              <a:rPr lang="nl-BE" altLang="en-US" sz="1700" dirty="0" err="1"/>
              <a:t>hours</a:t>
            </a:r>
            <a:r>
              <a:rPr lang="nl-BE" altLang="en-US" sz="1700" dirty="0"/>
              <a:t> </a:t>
            </a:r>
            <a:r>
              <a:rPr lang="nl-BE" altLang="en-US" sz="1700" dirty="0" err="1"/>
              <a:t>to</a:t>
            </a:r>
            <a:r>
              <a:rPr lang="nl-BE" altLang="en-US" sz="1700" dirty="0"/>
              <a:t> </a:t>
            </a:r>
            <a:r>
              <a:rPr lang="nl-BE" altLang="en-US" sz="1700" dirty="0" err="1"/>
              <a:t>sequence</a:t>
            </a:r>
            <a:r>
              <a:rPr lang="nl-BE" altLang="en-US" sz="1700" dirty="0"/>
              <a:t>)</a:t>
            </a:r>
          </a:p>
          <a:p>
            <a:pPr lvl="1" algn="l" eaLnBrk="1" hangingPunct="1">
              <a:spcBef>
                <a:spcPct val="20000"/>
              </a:spcBef>
            </a:pPr>
            <a:endParaRPr lang="nl-BE" altLang="en-US" sz="1700" dirty="0"/>
          </a:p>
          <a:p>
            <a:pPr lvl="1" algn="l" eaLnBrk="1" hangingPunct="1">
              <a:spcBef>
                <a:spcPct val="20000"/>
              </a:spcBef>
            </a:pPr>
            <a:r>
              <a:rPr lang="nl-BE" altLang="en-US" sz="1700" dirty="0"/>
              <a:t>The drawback: </a:t>
            </a:r>
          </a:p>
          <a:p>
            <a:pPr lvl="1" algn="l" eaLnBrk="1" hangingPunct="1">
              <a:spcBef>
                <a:spcPct val="20000"/>
              </a:spcBef>
            </a:pPr>
            <a:r>
              <a:rPr lang="nl-BE" altLang="en-US" sz="1700" dirty="0"/>
              <a:t>	</a:t>
            </a:r>
            <a:r>
              <a:rPr lang="nl-BE" altLang="en-US" sz="1700" dirty="0">
                <a:cs typeface="Arial" panose="020B0604020202020204" pitchFamily="34" charset="0"/>
              </a:rPr>
              <a:t>• </a:t>
            </a:r>
            <a:r>
              <a:rPr lang="nl-BE" altLang="en-US" sz="1700" dirty="0" err="1"/>
              <a:t>you</a:t>
            </a:r>
            <a:r>
              <a:rPr lang="nl-BE" altLang="en-US" sz="1700" dirty="0"/>
              <a:t> </a:t>
            </a:r>
            <a:r>
              <a:rPr lang="nl-BE" altLang="en-US" sz="1700" dirty="0" err="1"/>
              <a:t>pay</a:t>
            </a:r>
            <a:r>
              <a:rPr lang="nl-BE" altLang="en-US" sz="1700" dirty="0"/>
              <a:t> </a:t>
            </a:r>
            <a:r>
              <a:rPr lang="nl-BE" altLang="en-US" sz="1700" dirty="0" err="1"/>
              <a:t>for</a:t>
            </a:r>
            <a:r>
              <a:rPr lang="nl-BE" altLang="en-US" sz="1700" dirty="0"/>
              <a:t> </a:t>
            </a:r>
            <a:r>
              <a:rPr lang="nl-BE" altLang="en-US" sz="1700" dirty="0" err="1"/>
              <a:t>simplicity</a:t>
            </a:r>
            <a:r>
              <a:rPr lang="nl-BE" altLang="en-US" sz="1700" dirty="0"/>
              <a:t> in the long run</a:t>
            </a:r>
          </a:p>
          <a:p>
            <a:pPr lvl="2" algn="l" eaLnBrk="1" hangingPunct="1">
              <a:spcBef>
                <a:spcPct val="20000"/>
              </a:spcBef>
              <a:buFontTx/>
              <a:buChar char="•"/>
            </a:pPr>
            <a:r>
              <a:rPr lang="nl-BE" altLang="en-US" sz="1700" dirty="0"/>
              <a:t> </a:t>
            </a:r>
            <a:r>
              <a:rPr lang="nl-BE" altLang="en-US" sz="1700" dirty="0" err="1"/>
              <a:t>ignorance</a:t>
            </a:r>
            <a:r>
              <a:rPr lang="nl-BE" altLang="en-US" sz="1700" dirty="0"/>
              <a:t> </a:t>
            </a:r>
            <a:r>
              <a:rPr lang="nl-BE" altLang="en-US" sz="1700" dirty="0" err="1"/>
              <a:t>about</a:t>
            </a:r>
            <a:r>
              <a:rPr lang="nl-BE" altLang="en-US" sz="1700" dirty="0"/>
              <a:t> </a:t>
            </a:r>
            <a:r>
              <a:rPr lang="nl-BE" altLang="en-US" sz="1700" dirty="0" err="1"/>
              <a:t>speciation</a:t>
            </a:r>
            <a:endParaRPr lang="nl-BE" altLang="en-US" sz="1700" dirty="0"/>
          </a:p>
          <a:p>
            <a:pPr algn="l" eaLnBrk="1" hangingPunct="1">
              <a:spcBef>
                <a:spcPct val="20000"/>
              </a:spcBef>
              <a:buFontTx/>
              <a:buChar char="•"/>
            </a:pPr>
            <a:endParaRPr lang="nl-BE" altLang="en-US" sz="1700" dirty="0"/>
          </a:p>
          <a:p>
            <a:pPr algn="l" eaLnBrk="1" hangingPunct="1">
              <a:spcBef>
                <a:spcPct val="20000"/>
              </a:spcBef>
              <a:buFontTx/>
              <a:buChar char="•"/>
            </a:pPr>
            <a:endParaRPr lang="nl-BE" altLang="en-US" sz="17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051810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7" name="Picture 6" descr="barcoding_gap"/>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30350" y="1908175"/>
            <a:ext cx="5745163" cy="32162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6388" name="Text Box 7"/>
          <p:cNvSpPr txBox="1">
            <a:spLocks noChangeArrowheads="1"/>
          </p:cNvSpPr>
          <p:nvPr/>
        </p:nvSpPr>
        <p:spPr bwMode="auto">
          <a:xfrm>
            <a:off x="565150" y="1187450"/>
            <a:ext cx="6645275" cy="3508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buFontTx/>
              <a:buChar char="•"/>
            </a:pPr>
            <a:r>
              <a:rPr lang="nl-BE" altLang="en-US" sz="1700"/>
              <a:t> The central tenet in barcoding </a:t>
            </a:r>
          </a:p>
        </p:txBody>
      </p:sp>
      <p:sp>
        <p:nvSpPr>
          <p:cNvPr id="16389" name="Rectangle 8"/>
          <p:cNvSpPr>
            <a:spLocks noGrp="1" noChangeArrowheads="1"/>
          </p:cNvSpPr>
          <p:nvPr>
            <p:ph type="body" idx="1"/>
          </p:nvPr>
        </p:nvSpPr>
        <p:spPr>
          <a:xfrm>
            <a:off x="0" y="229994"/>
            <a:ext cx="9144000" cy="700087"/>
          </a:xfr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marL="0" indent="0" algn="ctr" eaLnBrk="1" hangingPunct="1">
              <a:spcBef>
                <a:spcPct val="0"/>
              </a:spcBef>
              <a:buNone/>
            </a:pPr>
            <a:r>
              <a:rPr lang="nl-BE" altLang="en-US" sz="2200" b="1"/>
              <a:t>Barcoding species</a:t>
            </a:r>
            <a:endParaRPr lang="nl-NL" altLang="en-US" sz="2200" b="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509804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7" name="Picture 6" descr="barcoding_gap"/>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5151" y="1795657"/>
            <a:ext cx="4185618" cy="234320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6388" name="Text Box 7"/>
          <p:cNvSpPr txBox="1">
            <a:spLocks noChangeArrowheads="1"/>
          </p:cNvSpPr>
          <p:nvPr/>
        </p:nvSpPr>
        <p:spPr bwMode="auto">
          <a:xfrm>
            <a:off x="565150" y="1187450"/>
            <a:ext cx="6645275" cy="3508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buFontTx/>
              <a:buChar char="•"/>
            </a:pPr>
            <a:r>
              <a:rPr lang="nl-BE" altLang="en-US" sz="1700"/>
              <a:t> The central tenet in barcoding </a:t>
            </a:r>
          </a:p>
        </p:txBody>
      </p:sp>
      <p:sp>
        <p:nvSpPr>
          <p:cNvPr id="16389" name="Rectangle 8"/>
          <p:cNvSpPr>
            <a:spLocks noGrp="1" noChangeArrowheads="1"/>
          </p:cNvSpPr>
          <p:nvPr>
            <p:ph type="body" idx="1"/>
          </p:nvPr>
        </p:nvSpPr>
        <p:spPr>
          <a:xfrm>
            <a:off x="0" y="229994"/>
            <a:ext cx="9144000" cy="700087"/>
          </a:xfr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marL="0" indent="0" algn="ctr" eaLnBrk="1" hangingPunct="1">
              <a:spcBef>
                <a:spcPct val="0"/>
              </a:spcBef>
              <a:buNone/>
            </a:pPr>
            <a:r>
              <a:rPr lang="nl-BE" altLang="en-US" sz="2200" b="1"/>
              <a:t>Barcoding species</a:t>
            </a:r>
            <a:endParaRPr lang="nl-NL" altLang="en-US" sz="2200" b="1"/>
          </a:p>
        </p:txBody>
      </p:sp>
      <p:grpSp>
        <p:nvGrpSpPr>
          <p:cNvPr id="16399" name="Group 16398"/>
          <p:cNvGrpSpPr/>
          <p:nvPr/>
        </p:nvGrpSpPr>
        <p:grpSpPr>
          <a:xfrm>
            <a:off x="5607105" y="2061706"/>
            <a:ext cx="1603320" cy="2053165"/>
            <a:chOff x="4893733" y="1972735"/>
            <a:chExt cx="3359148" cy="2053165"/>
          </a:xfrm>
        </p:grpSpPr>
        <p:cxnSp>
          <p:nvCxnSpPr>
            <p:cNvPr id="4" name="Straight Connector 3"/>
            <p:cNvCxnSpPr/>
            <p:nvPr/>
          </p:nvCxnSpPr>
          <p:spPr>
            <a:xfrm flipH="1">
              <a:off x="5863167" y="3196167"/>
              <a:ext cx="99483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863167" y="3344333"/>
              <a:ext cx="3513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863167" y="3496733"/>
              <a:ext cx="5037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477000" y="3725334"/>
              <a:ext cx="99483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477000" y="3873500"/>
              <a:ext cx="3513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477000" y="4025900"/>
              <a:ext cx="5037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261101" y="1989667"/>
              <a:ext cx="99483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261101" y="2137833"/>
              <a:ext cx="3513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261101" y="2290233"/>
              <a:ext cx="5037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263215" y="2434167"/>
              <a:ext cx="99483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901515" y="2870199"/>
              <a:ext cx="3513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901515" y="3064932"/>
              <a:ext cx="17568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261101" y="1972735"/>
              <a:ext cx="0" cy="61383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244166" y="2586568"/>
              <a:ext cx="3513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916336" y="2857501"/>
              <a:ext cx="0" cy="22436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863167" y="3183471"/>
              <a:ext cx="0" cy="31326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496052" y="3712635"/>
              <a:ext cx="0" cy="31326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240867" y="2967568"/>
              <a:ext cx="2650067" cy="2116"/>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236633" y="2288668"/>
              <a:ext cx="1007533"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187951" y="3877734"/>
              <a:ext cx="1298575"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187951" y="3348979"/>
              <a:ext cx="658284"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893733" y="2650479"/>
              <a:ext cx="347134"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893733" y="3607212"/>
              <a:ext cx="283634"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893733" y="2642013"/>
              <a:ext cx="0" cy="965199"/>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5236633" y="2288669"/>
              <a:ext cx="0" cy="711106"/>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5177367" y="3330071"/>
              <a:ext cx="0" cy="547663"/>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865988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8" name="Text Box 7"/>
          <p:cNvSpPr txBox="1">
            <a:spLocks noChangeArrowheads="1"/>
          </p:cNvSpPr>
          <p:nvPr/>
        </p:nvSpPr>
        <p:spPr bwMode="auto">
          <a:xfrm>
            <a:off x="565150" y="1187450"/>
            <a:ext cx="6645275" cy="3508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buFontTx/>
              <a:buChar char="•"/>
            </a:pPr>
            <a:r>
              <a:rPr lang="nl-BE" altLang="en-US" sz="1700"/>
              <a:t> The central tenet in barcoding </a:t>
            </a:r>
          </a:p>
        </p:txBody>
      </p:sp>
      <p:sp>
        <p:nvSpPr>
          <p:cNvPr id="16389" name="Rectangle 8"/>
          <p:cNvSpPr>
            <a:spLocks noGrp="1" noChangeArrowheads="1"/>
          </p:cNvSpPr>
          <p:nvPr>
            <p:ph type="body" idx="1"/>
          </p:nvPr>
        </p:nvSpPr>
        <p:spPr>
          <a:xfrm>
            <a:off x="0" y="229994"/>
            <a:ext cx="9144000" cy="700087"/>
          </a:xfr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marL="0" indent="0" algn="ctr" eaLnBrk="1" hangingPunct="1">
              <a:spcBef>
                <a:spcPct val="0"/>
              </a:spcBef>
              <a:buNone/>
            </a:pPr>
            <a:r>
              <a:rPr lang="nl-BE" altLang="en-US" sz="2200" b="1"/>
              <a:t>Barcoding species</a:t>
            </a:r>
            <a:endParaRPr lang="nl-NL" altLang="en-US" sz="2200" b="1"/>
          </a:p>
        </p:txBody>
      </p:sp>
      <p:pic>
        <p:nvPicPr>
          <p:cNvPr id="6" name="Picture 2" descr="http://1.bp.blogspot.com/-L6fR66Gav_8/URqCKll2LwI/AAAAAAAAA9g/tcOlu4civ-Q/s1600/journal.pbio.0030422.g002.pn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99415" y="1968376"/>
            <a:ext cx="3945415" cy="3629783"/>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extBox 1"/>
          <p:cNvSpPr txBox="1"/>
          <p:nvPr/>
        </p:nvSpPr>
        <p:spPr>
          <a:xfrm>
            <a:off x="4968240" y="2265680"/>
            <a:ext cx="3931920" cy="2308324"/>
          </a:xfrm>
          <a:prstGeom prst="rect">
            <a:avLst/>
          </a:prstGeom>
          <a:noFill/>
        </p:spPr>
        <p:txBody>
          <a:bodyPr wrap="square" rtlCol="0">
            <a:spAutoFit/>
          </a:bodyPr>
          <a:lstStyle/>
          <a:p>
            <a:pPr marL="285750" indent="-285750">
              <a:buFontTx/>
              <a:buChar char="-"/>
            </a:pPr>
            <a:r>
              <a:rPr lang="en-US" dirty="0" smtClean="0">
                <a:latin typeface="Calibri Light" panose="020F0302020204030204" pitchFamily="34" charset="0"/>
              </a:rPr>
              <a:t>Does a barcoding gap equals different species ?</a:t>
            </a:r>
          </a:p>
          <a:p>
            <a:pPr marL="285750" indent="-285750">
              <a:buFontTx/>
              <a:buChar char="-"/>
            </a:pPr>
            <a:endParaRPr lang="en-US" dirty="0">
              <a:latin typeface="Calibri Light" panose="020F0302020204030204" pitchFamily="34" charset="0"/>
            </a:endParaRPr>
          </a:p>
          <a:p>
            <a:pPr marL="285750" indent="-285750">
              <a:buFontTx/>
              <a:buChar char="-"/>
            </a:pPr>
            <a:r>
              <a:rPr lang="en-US" dirty="0" smtClean="0">
                <a:latin typeface="Calibri Light" panose="020F0302020204030204" pitchFamily="34" charset="0"/>
              </a:rPr>
              <a:t>and vice versa ?</a:t>
            </a:r>
          </a:p>
          <a:p>
            <a:pPr marL="285750" indent="-285750">
              <a:buFontTx/>
              <a:buChar char="-"/>
            </a:pPr>
            <a:endParaRPr lang="en-US" dirty="0">
              <a:latin typeface="Calibri Light" panose="020F0302020204030204" pitchFamily="34" charset="0"/>
            </a:endParaRPr>
          </a:p>
          <a:p>
            <a:pPr marL="285750" indent="-285750">
              <a:buFontTx/>
              <a:buChar char="-"/>
            </a:pPr>
            <a:r>
              <a:rPr lang="en-US" dirty="0" smtClean="0">
                <a:latin typeface="Calibri Light" panose="020F0302020204030204" pitchFamily="34" charset="0"/>
              </a:rPr>
              <a:t>How does sampling affect the gap ?</a:t>
            </a:r>
          </a:p>
          <a:p>
            <a:pPr marL="285750" indent="-285750">
              <a:buFontTx/>
              <a:buChar char="-"/>
            </a:pPr>
            <a:endParaRPr lang="en-US" dirty="0" smtClean="0"/>
          </a:p>
          <a:p>
            <a:pPr marL="285750" indent="-285750">
              <a:buFontTx/>
              <a:buChar char="-"/>
            </a:pP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421417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 name="Picture 2" descr="D:\Fleliaer\My Documents\Congressen\2011_5thEPC_Rodos\F1.medium_1.jpg"/>
          <p:cNvPicPr>
            <a:picLocks noChangeAspect="1" noChangeArrowheads="1"/>
          </p:cNvPicPr>
          <p:nvPr/>
        </p:nvPicPr>
        <p:blipFill>
          <a:blip r:embed="rId3" cstate="print"/>
          <a:srcRect/>
          <a:stretch>
            <a:fillRect/>
          </a:stretch>
        </p:blipFill>
        <p:spPr bwMode="auto">
          <a:xfrm>
            <a:off x="3563144" y="1538228"/>
            <a:ext cx="2024062" cy="4708830"/>
          </a:xfrm>
          <a:prstGeom prst="rect">
            <a:avLst/>
          </a:prstGeom>
          <a:noFill/>
        </p:spPr>
      </p:pic>
      <p:sp>
        <p:nvSpPr>
          <p:cNvPr id="34" name="Isosceles Triangle 33"/>
          <p:cNvSpPr/>
          <p:nvPr/>
        </p:nvSpPr>
        <p:spPr>
          <a:xfrm rot="10800000">
            <a:off x="4321175" y="3719442"/>
            <a:ext cx="508000" cy="224790"/>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35" name="TextBox 34"/>
          <p:cNvSpPr txBox="1"/>
          <p:nvPr/>
        </p:nvSpPr>
        <p:spPr>
          <a:xfrm>
            <a:off x="3754794" y="3358824"/>
            <a:ext cx="1626658" cy="30777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eaLnBrk="1" fontAlgn="auto" hangingPunct="1">
              <a:spcBef>
                <a:spcPts val="0"/>
              </a:spcBef>
              <a:spcAft>
                <a:spcPts val="0"/>
              </a:spcAft>
            </a:pPr>
            <a:r>
              <a:rPr lang="nl-BE" sz="1400" dirty="0">
                <a:solidFill>
                  <a:prstClr val="white"/>
                </a:solidFill>
              </a:rPr>
              <a:t>Barrier to gene flow</a:t>
            </a:r>
          </a:p>
        </p:txBody>
      </p:sp>
      <p:cxnSp>
        <p:nvCxnSpPr>
          <p:cNvPr id="36" name="Straight Arrow Connector 35"/>
          <p:cNvCxnSpPr/>
          <p:nvPr/>
        </p:nvCxnSpPr>
        <p:spPr>
          <a:xfrm rot="5400000" flipH="1" flipV="1">
            <a:off x="3655671" y="3973454"/>
            <a:ext cx="4870452" cy="1588"/>
          </a:xfrm>
          <a:prstGeom prst="straightConnector1">
            <a:avLst/>
          </a:prstGeom>
          <a:ln w="28575">
            <a:solidFill>
              <a:schemeClr val="accent1">
                <a:lumMod val="75000"/>
              </a:schemeClr>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37" name="TextBox 36"/>
          <p:cNvSpPr txBox="1"/>
          <p:nvPr/>
        </p:nvSpPr>
        <p:spPr>
          <a:xfrm>
            <a:off x="6202395" y="1621645"/>
            <a:ext cx="596638" cy="338554"/>
          </a:xfrm>
          <a:prstGeom prst="rect">
            <a:avLst/>
          </a:prstGeom>
          <a:noFill/>
        </p:spPr>
        <p:txBody>
          <a:bodyPr wrap="none" rtlCol="0">
            <a:spAutoFit/>
          </a:bodyPr>
          <a:lstStyle/>
          <a:p>
            <a:pPr eaLnBrk="1" fontAlgn="auto" hangingPunct="1">
              <a:spcBef>
                <a:spcPts val="0"/>
              </a:spcBef>
              <a:spcAft>
                <a:spcPts val="0"/>
              </a:spcAft>
            </a:pPr>
            <a:r>
              <a:rPr lang="nl-BE" sz="1600" dirty="0">
                <a:solidFill>
                  <a:prstClr val="black"/>
                </a:solidFill>
                <a:latin typeface="Calibri"/>
              </a:rPr>
              <a:t>Time</a:t>
            </a:r>
          </a:p>
        </p:txBody>
      </p:sp>
      <p:sp>
        <p:nvSpPr>
          <p:cNvPr id="43" name="TextBox 42"/>
          <p:cNvSpPr txBox="1"/>
          <p:nvPr/>
        </p:nvSpPr>
        <p:spPr>
          <a:xfrm>
            <a:off x="3844980" y="6184428"/>
            <a:ext cx="1440266" cy="307777"/>
          </a:xfrm>
          <a:prstGeom prst="rect">
            <a:avLst/>
          </a:prstGeom>
          <a:noFill/>
        </p:spPr>
        <p:txBody>
          <a:bodyPr wrap="none" rtlCol="0">
            <a:spAutoFit/>
          </a:bodyPr>
          <a:lstStyle/>
          <a:p>
            <a:pPr eaLnBrk="1" fontAlgn="auto" hangingPunct="1">
              <a:spcBef>
                <a:spcPts val="0"/>
              </a:spcBef>
              <a:spcAft>
                <a:spcPts val="0"/>
              </a:spcAft>
            </a:pPr>
            <a:r>
              <a:rPr lang="nl-BE" sz="1400" b="1" dirty="0">
                <a:solidFill>
                  <a:prstClr val="black"/>
                </a:solidFill>
                <a:latin typeface="Calibri"/>
              </a:rPr>
              <a:t>ancestral species</a:t>
            </a:r>
          </a:p>
        </p:txBody>
      </p:sp>
      <p:grpSp>
        <p:nvGrpSpPr>
          <p:cNvPr id="53" name="Group 52"/>
          <p:cNvGrpSpPr/>
          <p:nvPr/>
        </p:nvGrpSpPr>
        <p:grpSpPr>
          <a:xfrm>
            <a:off x="3426546" y="2187821"/>
            <a:ext cx="946093" cy="559052"/>
            <a:chOff x="5487294" y="2195513"/>
            <a:chExt cx="946093" cy="559052"/>
          </a:xfrm>
        </p:grpSpPr>
        <p:sp>
          <p:nvSpPr>
            <p:cNvPr id="48" name="Oval 47"/>
            <p:cNvSpPr/>
            <p:nvPr/>
          </p:nvSpPr>
          <p:spPr>
            <a:xfrm>
              <a:off x="5522120" y="2195513"/>
              <a:ext cx="890586" cy="535781"/>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eaLnBrk="1" fontAlgn="auto" hangingPunct="1">
                <a:spcBef>
                  <a:spcPts val="0"/>
                </a:spcBef>
                <a:spcAft>
                  <a:spcPts val="0"/>
                </a:spcAft>
              </a:pPr>
              <a:endParaRPr lang="nl-BE" sz="1400" b="1" dirty="0">
                <a:solidFill>
                  <a:prstClr val="white"/>
                </a:solidFill>
              </a:endParaRPr>
            </a:p>
          </p:txBody>
        </p:sp>
        <p:sp>
          <p:nvSpPr>
            <p:cNvPr id="49" name="Rectangle 48"/>
            <p:cNvSpPr/>
            <p:nvPr/>
          </p:nvSpPr>
          <p:spPr>
            <a:xfrm>
              <a:off x="5487294" y="2231345"/>
              <a:ext cx="946093" cy="523220"/>
            </a:xfrm>
            <a:prstGeom prst="rect">
              <a:avLst/>
            </a:prstGeom>
          </p:spPr>
          <p:txBody>
            <a:bodyPr wrap="square">
              <a:spAutoFit/>
            </a:bodyPr>
            <a:lstStyle/>
            <a:p>
              <a:pPr algn="ctr" eaLnBrk="1" fontAlgn="auto" hangingPunct="1">
                <a:spcBef>
                  <a:spcPts val="0"/>
                </a:spcBef>
                <a:spcAft>
                  <a:spcPts val="0"/>
                </a:spcAft>
              </a:pPr>
              <a:r>
                <a:rPr lang="nl-BE" sz="1400" b="1" dirty="0">
                  <a:solidFill>
                    <a:prstClr val="white"/>
                  </a:solidFill>
                  <a:latin typeface="Calibri"/>
                </a:rPr>
                <a:t>selection/</a:t>
              </a:r>
            </a:p>
            <a:p>
              <a:pPr algn="ctr" eaLnBrk="1" fontAlgn="auto" hangingPunct="1">
                <a:spcBef>
                  <a:spcPts val="0"/>
                </a:spcBef>
                <a:spcAft>
                  <a:spcPts val="0"/>
                </a:spcAft>
              </a:pPr>
              <a:r>
                <a:rPr lang="nl-BE" sz="1400" b="1" dirty="0">
                  <a:solidFill>
                    <a:prstClr val="white"/>
                  </a:solidFill>
                  <a:latin typeface="Calibri"/>
                </a:rPr>
                <a:t>drift</a:t>
              </a:r>
              <a:endParaRPr lang="nl-BE" sz="1400" dirty="0">
                <a:solidFill>
                  <a:prstClr val="white"/>
                </a:solidFill>
                <a:latin typeface="Calibri"/>
              </a:endParaRPr>
            </a:p>
          </p:txBody>
        </p:sp>
      </p:grpSp>
      <p:grpSp>
        <p:nvGrpSpPr>
          <p:cNvPr id="72" name="Group 71"/>
          <p:cNvGrpSpPr/>
          <p:nvPr/>
        </p:nvGrpSpPr>
        <p:grpSpPr>
          <a:xfrm>
            <a:off x="4760046" y="2194171"/>
            <a:ext cx="946093" cy="559052"/>
            <a:chOff x="5487294" y="2195513"/>
            <a:chExt cx="946093" cy="559052"/>
          </a:xfrm>
        </p:grpSpPr>
        <p:sp>
          <p:nvSpPr>
            <p:cNvPr id="73" name="Oval 72"/>
            <p:cNvSpPr/>
            <p:nvPr/>
          </p:nvSpPr>
          <p:spPr>
            <a:xfrm>
              <a:off x="5522120" y="2195513"/>
              <a:ext cx="890586" cy="535781"/>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eaLnBrk="1" fontAlgn="auto" hangingPunct="1">
                <a:spcBef>
                  <a:spcPts val="0"/>
                </a:spcBef>
                <a:spcAft>
                  <a:spcPts val="0"/>
                </a:spcAft>
              </a:pPr>
              <a:endParaRPr lang="nl-BE" sz="1400" b="1" dirty="0">
                <a:solidFill>
                  <a:prstClr val="white"/>
                </a:solidFill>
              </a:endParaRPr>
            </a:p>
          </p:txBody>
        </p:sp>
        <p:sp>
          <p:nvSpPr>
            <p:cNvPr id="74" name="Rectangle 73"/>
            <p:cNvSpPr/>
            <p:nvPr/>
          </p:nvSpPr>
          <p:spPr>
            <a:xfrm>
              <a:off x="5487294" y="2231345"/>
              <a:ext cx="946093" cy="523220"/>
            </a:xfrm>
            <a:prstGeom prst="rect">
              <a:avLst/>
            </a:prstGeom>
          </p:spPr>
          <p:txBody>
            <a:bodyPr wrap="square">
              <a:spAutoFit/>
            </a:bodyPr>
            <a:lstStyle/>
            <a:p>
              <a:pPr algn="ctr" eaLnBrk="1" fontAlgn="auto" hangingPunct="1">
                <a:spcBef>
                  <a:spcPts val="0"/>
                </a:spcBef>
                <a:spcAft>
                  <a:spcPts val="0"/>
                </a:spcAft>
              </a:pPr>
              <a:r>
                <a:rPr lang="nl-BE" sz="1400" b="1" dirty="0">
                  <a:solidFill>
                    <a:prstClr val="white"/>
                  </a:solidFill>
                  <a:latin typeface="Calibri"/>
                </a:rPr>
                <a:t>selection/</a:t>
              </a:r>
            </a:p>
            <a:p>
              <a:pPr algn="ctr" eaLnBrk="1" fontAlgn="auto" hangingPunct="1">
                <a:spcBef>
                  <a:spcPts val="0"/>
                </a:spcBef>
                <a:spcAft>
                  <a:spcPts val="0"/>
                </a:spcAft>
              </a:pPr>
              <a:r>
                <a:rPr lang="nl-BE" sz="1400" b="1" dirty="0">
                  <a:solidFill>
                    <a:prstClr val="white"/>
                  </a:solidFill>
                  <a:latin typeface="Calibri"/>
                </a:rPr>
                <a:t>drift</a:t>
              </a:r>
              <a:endParaRPr lang="nl-BE" sz="1400" dirty="0">
                <a:solidFill>
                  <a:prstClr val="white"/>
                </a:solidFill>
                <a:latin typeface="Calibri"/>
              </a:endParaRPr>
            </a:p>
          </p:txBody>
        </p:sp>
      </p:grpSp>
      <p:sp>
        <p:nvSpPr>
          <p:cNvPr id="17" name="Rectangle 16"/>
          <p:cNvSpPr/>
          <p:nvPr/>
        </p:nvSpPr>
        <p:spPr>
          <a:xfrm>
            <a:off x="2075997" y="951077"/>
            <a:ext cx="4998356" cy="400110"/>
          </a:xfrm>
          <a:prstGeom prst="rect">
            <a:avLst/>
          </a:prstGeom>
        </p:spPr>
        <p:txBody>
          <a:bodyPr wrap="none">
            <a:spAutoFit/>
          </a:bodyPr>
          <a:lstStyle/>
          <a:p>
            <a:pPr algn="ctr" eaLnBrk="1" fontAlgn="auto" hangingPunct="1">
              <a:spcBef>
                <a:spcPts val="0"/>
              </a:spcBef>
              <a:spcAft>
                <a:spcPts val="0"/>
              </a:spcAft>
            </a:pPr>
            <a:r>
              <a:rPr lang="en-GB" sz="2000" b="1" dirty="0">
                <a:solidFill>
                  <a:prstClr val="black"/>
                </a:solidFill>
                <a:latin typeface="Calibri"/>
              </a:rPr>
              <a:t>separately evolving metapopulation lineages </a:t>
            </a:r>
            <a:endParaRPr lang="en-US" sz="2000" dirty="0">
              <a:solidFill>
                <a:prstClr val="black"/>
              </a:solidFill>
              <a:latin typeface="Calibri"/>
            </a:endParaRPr>
          </a:p>
        </p:txBody>
      </p:sp>
      <p:sp>
        <p:nvSpPr>
          <p:cNvPr id="15" name="Rectangle 8"/>
          <p:cNvSpPr txBox="1">
            <a:spLocks noChangeArrowheads="1"/>
          </p:cNvSpPr>
          <p:nvPr/>
        </p:nvSpPr>
        <p:spPr>
          <a:xfrm>
            <a:off x="0" y="229994"/>
            <a:ext cx="9144000" cy="7000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ct val="0"/>
              </a:spcBef>
              <a:spcAft>
                <a:spcPts val="0"/>
              </a:spcAft>
              <a:buFont typeface="Arial" pitchFamily="34" charset="0"/>
              <a:buNone/>
            </a:pPr>
            <a:r>
              <a:rPr lang="nl-BE" altLang="en-US" sz="2200" b="1" dirty="0" smtClean="0"/>
              <a:t>Beyond the </a:t>
            </a:r>
            <a:r>
              <a:rPr lang="nl-BE" altLang="en-US" sz="2200" b="1" dirty="0" err="1" smtClean="0"/>
              <a:t>barcoding</a:t>
            </a:r>
            <a:r>
              <a:rPr lang="nl-BE" altLang="en-US" sz="2200" b="1" dirty="0" smtClean="0"/>
              <a:t> gap - a more </a:t>
            </a:r>
            <a:r>
              <a:rPr lang="nl-BE" altLang="en-US" sz="2200" b="1" dirty="0" err="1" smtClean="0"/>
              <a:t>realistic</a:t>
            </a:r>
            <a:r>
              <a:rPr lang="nl-BE" altLang="en-US" sz="2200" b="1" dirty="0" smtClean="0"/>
              <a:t> view on </a:t>
            </a:r>
            <a:r>
              <a:rPr lang="nl-BE" altLang="en-US" sz="2200" b="1" dirty="0" err="1" smtClean="0"/>
              <a:t>speciation</a:t>
            </a:r>
            <a:endParaRPr lang="nl-NL" altLang="en-US" sz="2200" b="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771160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94216" y="0"/>
            <a:ext cx="8561917" cy="1200329"/>
          </a:xfrm>
          <a:prstGeom prst="rect">
            <a:avLst/>
          </a:prstGeom>
          <a:noFill/>
        </p:spPr>
        <p:txBody>
          <a:bodyPr wrap="square" rtlCol="0">
            <a:spAutoFit/>
          </a:bodyPr>
          <a:lstStyle/>
          <a:p>
            <a:pPr algn="ctr" eaLnBrk="1" fontAlgn="auto" hangingPunct="1">
              <a:spcBef>
                <a:spcPts val="0"/>
              </a:spcBef>
              <a:spcAft>
                <a:spcPts val="0"/>
              </a:spcAft>
            </a:pPr>
            <a:r>
              <a:rPr lang="en-GB" sz="3600" b="1" dirty="0">
                <a:solidFill>
                  <a:prstClr val="black"/>
                </a:solidFill>
                <a:latin typeface="Calibri"/>
              </a:rPr>
              <a:t>species = </a:t>
            </a:r>
          </a:p>
          <a:p>
            <a:pPr algn="ctr" eaLnBrk="1" fontAlgn="auto" hangingPunct="1">
              <a:spcBef>
                <a:spcPts val="0"/>
              </a:spcBef>
              <a:spcAft>
                <a:spcPts val="0"/>
              </a:spcAft>
            </a:pPr>
            <a:r>
              <a:rPr lang="en-GB" sz="3600" b="1" dirty="0">
                <a:solidFill>
                  <a:prstClr val="black"/>
                </a:solidFill>
                <a:latin typeface="Calibri"/>
              </a:rPr>
              <a:t>separately evolving </a:t>
            </a:r>
            <a:r>
              <a:rPr lang="en-GB" sz="3600" b="1" dirty="0">
                <a:solidFill>
                  <a:srgbClr val="FF0000"/>
                </a:solidFill>
                <a:latin typeface="Calibri"/>
              </a:rPr>
              <a:t>metapopulation</a:t>
            </a:r>
            <a:r>
              <a:rPr lang="en-GB" sz="3600" b="1" dirty="0">
                <a:solidFill>
                  <a:prstClr val="black"/>
                </a:solidFill>
                <a:latin typeface="Calibri"/>
              </a:rPr>
              <a:t> lineage</a:t>
            </a:r>
            <a:endParaRPr lang="nl-BE" sz="3600" dirty="0">
              <a:solidFill>
                <a:prstClr val="black"/>
              </a:solidFill>
              <a:latin typeface="Calibri"/>
            </a:endParaRPr>
          </a:p>
        </p:txBody>
      </p:sp>
      <p:sp>
        <p:nvSpPr>
          <p:cNvPr id="4" name="Rectangle 3"/>
          <p:cNvSpPr/>
          <p:nvPr/>
        </p:nvSpPr>
        <p:spPr>
          <a:xfrm>
            <a:off x="317500" y="1534568"/>
            <a:ext cx="8515350" cy="830997"/>
          </a:xfrm>
          <a:prstGeom prst="rect">
            <a:avLst/>
          </a:prstGeom>
        </p:spPr>
        <p:txBody>
          <a:bodyPr wrap="square">
            <a:spAutoFit/>
          </a:bodyPr>
          <a:lstStyle/>
          <a:p>
            <a:pPr eaLnBrk="1" fontAlgn="auto" hangingPunct="1">
              <a:spcBef>
                <a:spcPts val="0"/>
              </a:spcBef>
              <a:spcAft>
                <a:spcPts val="0"/>
              </a:spcAft>
            </a:pPr>
            <a:r>
              <a:rPr lang="en-US" sz="2400" b="1" dirty="0">
                <a:solidFill>
                  <a:prstClr val="black"/>
                </a:solidFill>
                <a:latin typeface="Calibri"/>
              </a:rPr>
              <a:t>Metapopulation</a:t>
            </a:r>
            <a:r>
              <a:rPr lang="en-US" sz="2400" dirty="0">
                <a:solidFill>
                  <a:prstClr val="black"/>
                </a:solidFill>
                <a:latin typeface="Calibri"/>
              </a:rPr>
              <a:t> = a group of spatially separated populations that are connected at some level</a:t>
            </a:r>
          </a:p>
        </p:txBody>
      </p:sp>
      <p:pic>
        <p:nvPicPr>
          <p:cNvPr id="1026" name="Picture 2"/>
          <p:cNvPicPr>
            <a:picLocks noChangeAspect="1" noChangeArrowheads="1"/>
          </p:cNvPicPr>
          <p:nvPr/>
        </p:nvPicPr>
        <p:blipFill>
          <a:blip r:embed="rId3" cstate="print"/>
          <a:srcRect/>
          <a:stretch>
            <a:fillRect/>
          </a:stretch>
        </p:blipFill>
        <p:spPr bwMode="auto">
          <a:xfrm>
            <a:off x="2670175" y="2374900"/>
            <a:ext cx="3810000" cy="3390900"/>
          </a:xfrm>
          <a:prstGeom prst="rect">
            <a:avLst/>
          </a:prstGeom>
          <a:noFill/>
          <a:ln w="9525">
            <a:solidFill>
              <a:schemeClr val="accent1"/>
            </a:solidFill>
            <a:miter lim="800000"/>
            <a:headEnd/>
            <a:tailEnd/>
          </a:ln>
          <a:scene3d>
            <a:camera prst="isometricTopUp"/>
            <a:lightRig rig="threePt" dir="t"/>
          </a:scene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264723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94216" y="0"/>
            <a:ext cx="8561917" cy="1200329"/>
          </a:xfrm>
          <a:prstGeom prst="rect">
            <a:avLst/>
          </a:prstGeom>
          <a:noFill/>
        </p:spPr>
        <p:txBody>
          <a:bodyPr wrap="square" rtlCol="0">
            <a:spAutoFit/>
          </a:bodyPr>
          <a:lstStyle/>
          <a:p>
            <a:pPr algn="ctr" eaLnBrk="1" fontAlgn="auto" hangingPunct="1">
              <a:spcBef>
                <a:spcPts val="0"/>
              </a:spcBef>
              <a:spcAft>
                <a:spcPts val="0"/>
              </a:spcAft>
            </a:pPr>
            <a:r>
              <a:rPr lang="en-GB" sz="3600" b="1" dirty="0">
                <a:solidFill>
                  <a:prstClr val="black"/>
                </a:solidFill>
                <a:latin typeface="Calibri"/>
              </a:rPr>
              <a:t>species = </a:t>
            </a:r>
          </a:p>
          <a:p>
            <a:pPr algn="ctr" eaLnBrk="1" fontAlgn="auto" hangingPunct="1">
              <a:spcBef>
                <a:spcPts val="0"/>
              </a:spcBef>
              <a:spcAft>
                <a:spcPts val="0"/>
              </a:spcAft>
            </a:pPr>
            <a:r>
              <a:rPr lang="en-GB" sz="3600" b="1" dirty="0">
                <a:solidFill>
                  <a:prstClr val="black"/>
                </a:solidFill>
                <a:latin typeface="Calibri"/>
              </a:rPr>
              <a:t>separately evolving metapopulation </a:t>
            </a:r>
            <a:r>
              <a:rPr lang="en-GB" sz="3600" b="1" dirty="0">
                <a:solidFill>
                  <a:srgbClr val="FF0000"/>
                </a:solidFill>
                <a:latin typeface="Calibri"/>
              </a:rPr>
              <a:t>lineage</a:t>
            </a:r>
            <a:endParaRPr lang="nl-BE" sz="3600" dirty="0">
              <a:solidFill>
                <a:srgbClr val="FF0000"/>
              </a:solidFill>
              <a:latin typeface="Calibri"/>
            </a:endParaRPr>
          </a:p>
        </p:txBody>
      </p:sp>
      <p:sp>
        <p:nvSpPr>
          <p:cNvPr id="3" name="Rectangle 2"/>
          <p:cNvSpPr/>
          <p:nvPr/>
        </p:nvSpPr>
        <p:spPr>
          <a:xfrm>
            <a:off x="1721908" y="1421468"/>
            <a:ext cx="5706533" cy="461665"/>
          </a:xfrm>
          <a:prstGeom prst="rect">
            <a:avLst/>
          </a:prstGeom>
        </p:spPr>
        <p:txBody>
          <a:bodyPr wrap="square">
            <a:spAutoFit/>
          </a:bodyPr>
          <a:lstStyle/>
          <a:p>
            <a:pPr eaLnBrk="1" fontAlgn="auto" hangingPunct="1">
              <a:spcBef>
                <a:spcPts val="0"/>
              </a:spcBef>
              <a:spcAft>
                <a:spcPts val="0"/>
              </a:spcAft>
            </a:pPr>
            <a:r>
              <a:rPr lang="en-US" sz="2400" dirty="0">
                <a:solidFill>
                  <a:prstClr val="black"/>
                </a:solidFill>
                <a:latin typeface="Calibri"/>
              </a:rPr>
              <a:t>Metapopulation extended through </a:t>
            </a:r>
            <a:r>
              <a:rPr lang="en-US" sz="2400" b="1" dirty="0">
                <a:solidFill>
                  <a:prstClr val="black"/>
                </a:solidFill>
                <a:latin typeface="Calibri"/>
              </a:rPr>
              <a:t>time</a:t>
            </a:r>
          </a:p>
        </p:txBody>
      </p:sp>
      <p:pic>
        <p:nvPicPr>
          <p:cNvPr id="9" name="Picture 2"/>
          <p:cNvPicPr>
            <a:picLocks noChangeAspect="1" noChangeArrowheads="1"/>
          </p:cNvPicPr>
          <p:nvPr/>
        </p:nvPicPr>
        <p:blipFill>
          <a:blip r:embed="rId3" cstate="print">
            <a:lum bright="100000"/>
          </a:blip>
          <a:srcRect/>
          <a:stretch>
            <a:fillRect/>
          </a:stretch>
        </p:blipFill>
        <p:spPr bwMode="auto">
          <a:xfrm>
            <a:off x="2670175" y="3465294"/>
            <a:ext cx="3810000" cy="3390900"/>
          </a:xfrm>
          <a:prstGeom prst="rect">
            <a:avLst/>
          </a:prstGeom>
          <a:noFill/>
          <a:ln w="9525">
            <a:solidFill>
              <a:schemeClr val="accent1"/>
            </a:solidFill>
            <a:miter lim="800000"/>
            <a:headEnd/>
            <a:tailEnd/>
          </a:ln>
          <a:scene3d>
            <a:camera prst="isometricTopUp"/>
            <a:lightRig rig="threePt" dir="t"/>
          </a:scene3d>
        </p:spPr>
      </p:pic>
      <p:pic>
        <p:nvPicPr>
          <p:cNvPr id="10" name="Picture 2"/>
          <p:cNvPicPr>
            <a:picLocks noChangeAspect="1" noChangeArrowheads="1"/>
          </p:cNvPicPr>
          <p:nvPr/>
        </p:nvPicPr>
        <p:blipFill>
          <a:blip r:embed="rId3" cstate="print">
            <a:lum bright="67000"/>
          </a:blip>
          <a:srcRect/>
          <a:stretch>
            <a:fillRect/>
          </a:stretch>
        </p:blipFill>
        <p:spPr bwMode="auto">
          <a:xfrm>
            <a:off x="2670175" y="3084294"/>
            <a:ext cx="3810000" cy="3390900"/>
          </a:xfrm>
          <a:prstGeom prst="rect">
            <a:avLst/>
          </a:prstGeom>
          <a:noFill/>
          <a:ln w="9525">
            <a:solidFill>
              <a:schemeClr val="accent1"/>
            </a:solidFill>
            <a:miter lim="800000"/>
            <a:headEnd/>
            <a:tailEnd/>
          </a:ln>
          <a:scene3d>
            <a:camera prst="isometricTopUp"/>
            <a:lightRig rig="threePt" dir="t"/>
          </a:scene3d>
        </p:spPr>
      </p:pic>
      <p:pic>
        <p:nvPicPr>
          <p:cNvPr id="11" name="Picture 2"/>
          <p:cNvPicPr>
            <a:picLocks noChangeAspect="1" noChangeArrowheads="1"/>
          </p:cNvPicPr>
          <p:nvPr/>
        </p:nvPicPr>
        <p:blipFill>
          <a:blip r:embed="rId3" cstate="print">
            <a:lum bright="51000"/>
          </a:blip>
          <a:srcRect/>
          <a:stretch>
            <a:fillRect/>
          </a:stretch>
        </p:blipFill>
        <p:spPr bwMode="auto">
          <a:xfrm>
            <a:off x="2670175" y="2665194"/>
            <a:ext cx="3810000" cy="3390900"/>
          </a:xfrm>
          <a:prstGeom prst="rect">
            <a:avLst/>
          </a:prstGeom>
          <a:noFill/>
          <a:ln w="9525">
            <a:solidFill>
              <a:schemeClr val="accent1"/>
            </a:solidFill>
            <a:miter lim="800000"/>
            <a:headEnd/>
            <a:tailEnd/>
          </a:ln>
          <a:scene3d>
            <a:camera prst="isometricTopUp"/>
            <a:lightRig rig="threePt" dir="t"/>
          </a:scene3d>
        </p:spPr>
      </p:pic>
      <p:pic>
        <p:nvPicPr>
          <p:cNvPr id="12" name="Picture 2"/>
          <p:cNvPicPr>
            <a:picLocks noChangeAspect="1" noChangeArrowheads="1"/>
          </p:cNvPicPr>
          <p:nvPr/>
        </p:nvPicPr>
        <p:blipFill>
          <a:blip r:embed="rId3" cstate="print">
            <a:lum bright="31000"/>
          </a:blip>
          <a:srcRect/>
          <a:stretch>
            <a:fillRect/>
          </a:stretch>
        </p:blipFill>
        <p:spPr bwMode="auto">
          <a:xfrm>
            <a:off x="2670175" y="2207994"/>
            <a:ext cx="3810000" cy="3390900"/>
          </a:xfrm>
          <a:prstGeom prst="rect">
            <a:avLst/>
          </a:prstGeom>
          <a:noFill/>
          <a:ln w="9525">
            <a:solidFill>
              <a:schemeClr val="accent1"/>
            </a:solidFill>
            <a:miter lim="800000"/>
            <a:headEnd/>
            <a:tailEnd/>
          </a:ln>
          <a:scene3d>
            <a:camera prst="isometricTopUp"/>
            <a:lightRig rig="threePt" dir="t"/>
          </a:scene3d>
        </p:spPr>
      </p:pic>
      <p:pic>
        <p:nvPicPr>
          <p:cNvPr id="13" name="Picture 2"/>
          <p:cNvPicPr>
            <a:picLocks noChangeAspect="1" noChangeArrowheads="1"/>
          </p:cNvPicPr>
          <p:nvPr/>
        </p:nvPicPr>
        <p:blipFill>
          <a:blip r:embed="rId3" cstate="print"/>
          <a:srcRect/>
          <a:stretch>
            <a:fillRect/>
          </a:stretch>
        </p:blipFill>
        <p:spPr bwMode="auto">
          <a:xfrm>
            <a:off x="2670175" y="1685480"/>
            <a:ext cx="3810000" cy="3390900"/>
          </a:xfrm>
          <a:prstGeom prst="rect">
            <a:avLst/>
          </a:prstGeom>
          <a:noFill/>
          <a:ln w="9525">
            <a:solidFill>
              <a:schemeClr val="accent1"/>
            </a:solidFill>
            <a:miter lim="800000"/>
            <a:headEnd/>
            <a:tailEnd/>
          </a:ln>
          <a:scene3d>
            <a:camera prst="isometricTopUp"/>
            <a:lightRig rig="threePt" dir="t"/>
          </a:scene3d>
        </p:spPr>
      </p:pic>
      <p:cxnSp>
        <p:nvCxnSpPr>
          <p:cNvPr id="16" name="Straight Arrow Connector 15"/>
          <p:cNvCxnSpPr/>
          <p:nvPr/>
        </p:nvCxnSpPr>
        <p:spPr>
          <a:xfrm flipV="1">
            <a:off x="7378700" y="2251532"/>
            <a:ext cx="0" cy="426720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505700" y="3319989"/>
            <a:ext cx="1138453" cy="707886"/>
          </a:xfrm>
          <a:prstGeom prst="rect">
            <a:avLst/>
          </a:prstGeom>
          <a:noFill/>
        </p:spPr>
        <p:txBody>
          <a:bodyPr wrap="none" rtlCol="0">
            <a:spAutoFit/>
          </a:bodyPr>
          <a:lstStyle/>
          <a:p>
            <a:pPr eaLnBrk="1" fontAlgn="auto" hangingPunct="1">
              <a:spcBef>
                <a:spcPts val="0"/>
              </a:spcBef>
              <a:spcAft>
                <a:spcPts val="0"/>
              </a:spcAft>
            </a:pPr>
            <a:r>
              <a:rPr lang="en-US" sz="4000" dirty="0">
                <a:solidFill>
                  <a:prstClr val="black"/>
                </a:solidFill>
                <a:latin typeface="Calibri"/>
              </a:rPr>
              <a:t>time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557202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65113"/>
            <a:ext cx="7543800" cy="752475"/>
          </a:xfrm>
        </p:spPr>
        <p:txBody>
          <a:bodyPr/>
          <a:lstStyle/>
          <a:p>
            <a:pPr eaLnBrk="1" hangingPunct="1"/>
            <a:r>
              <a:rPr lang="nl-BE" altLang="en-US" smtClean="0"/>
              <a:t>Applications of molecular techniques</a:t>
            </a:r>
            <a:endParaRPr lang="nl-NL" altLang="en-US" smtClean="0"/>
          </a:p>
        </p:txBody>
      </p:sp>
      <p:sp>
        <p:nvSpPr>
          <p:cNvPr id="12291" name="Rectangle 3"/>
          <p:cNvSpPr>
            <a:spLocks noGrp="1" noChangeArrowheads="1"/>
          </p:cNvSpPr>
          <p:nvPr>
            <p:ph type="body" sz="half" idx="1"/>
          </p:nvPr>
        </p:nvSpPr>
        <p:spPr/>
        <p:txBody>
          <a:bodyPr/>
          <a:lstStyle/>
          <a:p>
            <a:pPr eaLnBrk="1" hangingPunct="1"/>
            <a:endParaRPr lang="nl-BE" altLang="en-US" sz="2000" smtClean="0"/>
          </a:p>
          <a:p>
            <a:pPr lvl="1" eaLnBrk="1" hangingPunct="1"/>
            <a:endParaRPr lang="nl-NL" altLang="en-US" sz="1800" smtClean="0"/>
          </a:p>
        </p:txBody>
      </p:sp>
      <p:pic>
        <p:nvPicPr>
          <p:cNvPr id="1026" name="Picture 2" descr="http://4f20lz3r4bii3yfqutfxz0o17ou.wpengine.netdna-cdn.com/wp-content/uploads/2008/07/DNA-genes1-595x240.jp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16200000">
            <a:off x="4498657" y="2542221"/>
            <a:ext cx="7065645" cy="222504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2292" name="Rectangle 4"/>
          <p:cNvSpPr>
            <a:spLocks noChangeArrowheads="1"/>
          </p:cNvSpPr>
          <p:nvPr/>
        </p:nvSpPr>
        <p:spPr bwMode="auto">
          <a:xfrm>
            <a:off x="0" y="1712278"/>
            <a:ext cx="7589520" cy="44116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anose="05000000000000000000" pitchFamily="2" charset="2"/>
              <a:buChar char="l"/>
              <a:defRPr sz="2400">
                <a:solidFill>
                  <a:schemeClr val="tx1"/>
                </a:solidFill>
                <a:latin typeface="Arial" panose="020B0604020202020204" pitchFamily="34" charset="0"/>
              </a:defRPr>
            </a:lvl1pPr>
            <a:lvl2pPr marL="692150" indent="-347663">
              <a:spcBef>
                <a:spcPct val="20000"/>
              </a:spcBef>
              <a:buClr>
                <a:schemeClr val="accent2"/>
              </a:buClr>
              <a:buSzPct val="70000"/>
              <a:buFont typeface="Wingdings" panose="05000000000000000000" pitchFamily="2" charset="2"/>
              <a:buChar char="l"/>
              <a:defRPr sz="20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9pPr>
          </a:lstStyle>
          <a:p>
            <a:pPr eaLnBrk="1" hangingPunct="1"/>
            <a:r>
              <a:rPr lang="nl-BE" altLang="en-US" dirty="0" smtClean="0">
                <a:latin typeface="Calibri Light" panose="020F0302020204030204" pitchFamily="34" charset="0"/>
                <a:cs typeface="Arial" panose="020B0604020202020204" pitchFamily="34" charset="0"/>
              </a:rPr>
              <a:t>DNA</a:t>
            </a:r>
            <a:endParaRPr lang="nl-BE" altLang="en-US" dirty="0">
              <a:latin typeface="Calibri Light" panose="020F0302020204030204" pitchFamily="34" charset="0"/>
              <a:cs typeface="Arial" panose="020B0604020202020204" pitchFamily="34" charset="0"/>
            </a:endParaRPr>
          </a:p>
          <a:p>
            <a:pPr lvl="1" eaLnBrk="1" hangingPunct="1"/>
            <a:r>
              <a:rPr lang="en-US" dirty="0">
                <a:latin typeface="Calibri Light" panose="020F0302020204030204" pitchFamily="34" charset="0"/>
                <a:cs typeface="Arial" panose="020B0604020202020204" pitchFamily="34" charset="0"/>
              </a:rPr>
              <a:t>Every living organism contains DNA</a:t>
            </a:r>
            <a:endParaRPr lang="nl-BE" altLang="en-US" dirty="0" smtClean="0">
              <a:latin typeface="Calibri Light" panose="020F0302020204030204" pitchFamily="34" charset="0"/>
              <a:cs typeface="Arial" panose="020B0604020202020204" pitchFamily="34" charset="0"/>
            </a:endParaRPr>
          </a:p>
          <a:p>
            <a:pPr lvl="1" eaLnBrk="1" hangingPunct="1"/>
            <a:r>
              <a:rPr lang="nl-BE" altLang="en-US" dirty="0" err="1" smtClean="0">
                <a:latin typeface="Calibri Light" panose="020F0302020204030204" pitchFamily="34" charset="0"/>
                <a:cs typeface="Arial" panose="020B0604020202020204" pitchFamily="34" charset="0"/>
              </a:rPr>
              <a:t>Every</a:t>
            </a:r>
            <a:r>
              <a:rPr lang="nl-BE" altLang="en-US" dirty="0" smtClean="0">
                <a:latin typeface="Calibri Light" panose="020F0302020204030204" pitchFamily="34" charset="0"/>
                <a:cs typeface="Arial" panose="020B0604020202020204" pitchFamily="34" charset="0"/>
              </a:rPr>
              <a:t> </a:t>
            </a:r>
            <a:r>
              <a:rPr lang="nl-BE" altLang="en-US" dirty="0" err="1" smtClean="0">
                <a:latin typeface="Calibri Light" panose="020F0302020204030204" pitchFamily="34" charset="0"/>
                <a:cs typeface="Arial" panose="020B0604020202020204" pitchFamily="34" charset="0"/>
              </a:rPr>
              <a:t>organism</a:t>
            </a:r>
            <a:r>
              <a:rPr lang="nl-BE" altLang="en-US" dirty="0" smtClean="0">
                <a:latin typeface="Calibri Light" panose="020F0302020204030204" pitchFamily="34" charset="0"/>
                <a:cs typeface="Arial" panose="020B0604020202020204" pitchFamily="34" charset="0"/>
              </a:rPr>
              <a:t> is </a:t>
            </a:r>
            <a:r>
              <a:rPr lang="nl-BE" altLang="en-US" dirty="0" err="1" smtClean="0">
                <a:latin typeface="Calibri Light" panose="020F0302020204030204" pitchFamily="34" charset="0"/>
                <a:cs typeface="Arial" panose="020B0604020202020204" pitchFamily="34" charset="0"/>
              </a:rPr>
              <a:t>characterized</a:t>
            </a:r>
            <a:r>
              <a:rPr lang="nl-BE" altLang="en-US" dirty="0" smtClean="0">
                <a:latin typeface="Calibri Light" panose="020F0302020204030204" pitchFamily="34" charset="0"/>
                <a:cs typeface="Arial" panose="020B0604020202020204" pitchFamily="34" charset="0"/>
              </a:rPr>
              <a:t> </a:t>
            </a:r>
            <a:r>
              <a:rPr lang="nl-BE" altLang="en-US" dirty="0" err="1" smtClean="0">
                <a:latin typeface="Calibri Light" panose="020F0302020204030204" pitchFamily="34" charset="0"/>
                <a:cs typeface="Arial" panose="020B0604020202020204" pitchFamily="34" charset="0"/>
              </a:rPr>
              <a:t>by</a:t>
            </a:r>
            <a:r>
              <a:rPr lang="nl-BE" altLang="en-US" dirty="0" smtClean="0">
                <a:latin typeface="Calibri Light" panose="020F0302020204030204" pitchFamily="34" charset="0"/>
                <a:cs typeface="Arial" panose="020B0604020202020204" pitchFamily="34" charset="0"/>
              </a:rPr>
              <a:t> a </a:t>
            </a:r>
            <a:r>
              <a:rPr lang="nl-BE" altLang="en-US" dirty="0" err="1" smtClean="0">
                <a:latin typeface="Calibri Light" panose="020F0302020204030204" pitchFamily="34" charset="0"/>
                <a:cs typeface="Arial" panose="020B0604020202020204" pitchFamily="34" charset="0"/>
              </a:rPr>
              <a:t>unique</a:t>
            </a:r>
            <a:r>
              <a:rPr lang="nl-BE" altLang="en-US" dirty="0" smtClean="0">
                <a:latin typeface="Calibri Light" panose="020F0302020204030204" pitchFamily="34" charset="0"/>
                <a:cs typeface="Arial" panose="020B0604020202020204" pitchFamily="34" charset="0"/>
              </a:rPr>
              <a:t> DNA </a:t>
            </a:r>
            <a:r>
              <a:rPr lang="nl-BE" altLang="en-US" dirty="0" err="1" smtClean="0">
                <a:latin typeface="Calibri Light" panose="020F0302020204030204" pitchFamily="34" charset="0"/>
                <a:cs typeface="Arial" panose="020B0604020202020204" pitchFamily="34" charset="0"/>
              </a:rPr>
              <a:t>signature</a:t>
            </a:r>
            <a:r>
              <a:rPr lang="nl-BE" altLang="en-US" dirty="0" smtClean="0">
                <a:latin typeface="Calibri Light" panose="020F0302020204030204" pitchFamily="34" charset="0"/>
                <a:cs typeface="Arial" panose="020B0604020202020204" pitchFamily="34" charset="0"/>
              </a:rPr>
              <a:t> </a:t>
            </a:r>
            <a:endParaRPr lang="nl-BE" altLang="en-US" dirty="0">
              <a:latin typeface="Calibri Light" panose="020F0302020204030204" pitchFamily="34" charset="0"/>
              <a:cs typeface="Arial" panose="020B0604020202020204" pitchFamily="34" charset="0"/>
            </a:endParaRPr>
          </a:p>
          <a:p>
            <a:pPr lvl="1" eaLnBrk="1" hangingPunct="1"/>
            <a:r>
              <a:rPr lang="nl-BE" altLang="en-US" dirty="0" smtClean="0">
                <a:latin typeface="Calibri Light" panose="020F0302020204030204" pitchFamily="34" charset="0"/>
                <a:cs typeface="Arial" panose="020B0604020202020204" pitchFamily="34" charset="0"/>
              </a:rPr>
              <a:t>Through common </a:t>
            </a:r>
            <a:r>
              <a:rPr lang="nl-BE" altLang="en-US" dirty="0" err="1" smtClean="0">
                <a:latin typeface="Calibri Light" panose="020F0302020204030204" pitchFamily="34" charset="0"/>
                <a:cs typeface="Arial" panose="020B0604020202020204" pitchFamily="34" charset="0"/>
              </a:rPr>
              <a:t>descent</a:t>
            </a:r>
            <a:r>
              <a:rPr lang="nl-BE" altLang="en-US" dirty="0" smtClean="0">
                <a:latin typeface="Calibri Light" panose="020F0302020204030204" pitchFamily="34" charset="0"/>
                <a:cs typeface="Arial" panose="020B0604020202020204" pitchFamily="34" charset="0"/>
              </a:rPr>
              <a:t> DNA of </a:t>
            </a:r>
            <a:r>
              <a:rPr lang="nl-BE" altLang="en-US" dirty="0" err="1" smtClean="0">
                <a:latin typeface="Calibri Light" panose="020F0302020204030204" pitchFamily="34" charset="0"/>
                <a:cs typeface="Arial" panose="020B0604020202020204" pitchFamily="34" charset="0"/>
              </a:rPr>
              <a:t>closely</a:t>
            </a:r>
            <a:r>
              <a:rPr lang="nl-BE" altLang="en-US" dirty="0" smtClean="0">
                <a:latin typeface="Calibri Light" panose="020F0302020204030204" pitchFamily="34" charset="0"/>
                <a:cs typeface="Arial" panose="020B0604020202020204" pitchFamily="34" charset="0"/>
              </a:rPr>
              <a:t> of </a:t>
            </a:r>
            <a:r>
              <a:rPr lang="nl-BE" altLang="en-US" dirty="0" err="1" smtClean="0">
                <a:latin typeface="Calibri Light" panose="020F0302020204030204" pitchFamily="34" charset="0"/>
                <a:cs typeface="Arial" panose="020B0604020202020204" pitchFamily="34" charset="0"/>
              </a:rPr>
              <a:t>related</a:t>
            </a:r>
            <a:r>
              <a:rPr lang="nl-BE" altLang="en-US" dirty="0" smtClean="0">
                <a:latin typeface="Calibri Light" panose="020F0302020204030204" pitchFamily="34" charset="0"/>
                <a:cs typeface="Arial" panose="020B0604020202020204" pitchFamily="34" charset="0"/>
              </a:rPr>
              <a:t> </a:t>
            </a:r>
            <a:r>
              <a:rPr lang="nl-BE" altLang="en-US" dirty="0" err="1" smtClean="0">
                <a:latin typeface="Calibri Light" panose="020F0302020204030204" pitchFamily="34" charset="0"/>
                <a:cs typeface="Arial" panose="020B0604020202020204" pitchFamily="34" charset="0"/>
              </a:rPr>
              <a:t>organisms</a:t>
            </a:r>
            <a:r>
              <a:rPr lang="nl-BE" altLang="en-US" dirty="0" smtClean="0">
                <a:latin typeface="Calibri Light" panose="020F0302020204030204" pitchFamily="34" charset="0"/>
                <a:cs typeface="Arial" panose="020B0604020202020204" pitchFamily="34" charset="0"/>
              </a:rPr>
              <a:t> </a:t>
            </a:r>
            <a:r>
              <a:rPr lang="nl-BE" altLang="en-US" dirty="0" err="1" smtClean="0">
                <a:latin typeface="Calibri Light" panose="020F0302020204030204" pitchFamily="34" charset="0"/>
                <a:cs typeface="Arial" panose="020B0604020202020204" pitchFamily="34" charset="0"/>
              </a:rPr>
              <a:t>will</a:t>
            </a:r>
            <a:r>
              <a:rPr lang="nl-BE" altLang="en-US" dirty="0" smtClean="0">
                <a:latin typeface="Calibri Light" panose="020F0302020204030204" pitchFamily="34" charset="0"/>
                <a:cs typeface="Arial" panose="020B0604020202020204" pitchFamily="34" charset="0"/>
              </a:rPr>
              <a:t> </a:t>
            </a:r>
            <a:r>
              <a:rPr lang="nl-BE" altLang="en-US" dirty="0" err="1" smtClean="0">
                <a:latin typeface="Calibri Light" panose="020F0302020204030204" pitchFamily="34" charset="0"/>
                <a:cs typeface="Arial" panose="020B0604020202020204" pitchFamily="34" charset="0"/>
              </a:rPr>
              <a:t>be</a:t>
            </a:r>
            <a:r>
              <a:rPr lang="nl-BE" altLang="en-US" dirty="0" smtClean="0">
                <a:latin typeface="Calibri Light" panose="020F0302020204030204" pitchFamily="34" charset="0"/>
                <a:cs typeface="Arial" panose="020B0604020202020204" pitchFamily="34" charset="0"/>
              </a:rPr>
              <a:t> more </a:t>
            </a:r>
            <a:r>
              <a:rPr lang="nl-BE" altLang="en-US" dirty="0" err="1" smtClean="0">
                <a:latin typeface="Calibri Light" panose="020F0302020204030204" pitchFamily="34" charset="0"/>
                <a:cs typeface="Arial" panose="020B0604020202020204" pitchFamily="34" charset="0"/>
              </a:rPr>
              <a:t>similar</a:t>
            </a:r>
            <a:r>
              <a:rPr lang="nl-BE" altLang="en-US" dirty="0" smtClean="0">
                <a:latin typeface="Calibri Light" panose="020F0302020204030204" pitchFamily="34" charset="0"/>
                <a:cs typeface="Arial" panose="020B0604020202020204" pitchFamily="34" charset="0"/>
              </a:rPr>
              <a:t> </a:t>
            </a:r>
            <a:r>
              <a:rPr lang="nl-BE" altLang="en-US" dirty="0" err="1" smtClean="0">
                <a:latin typeface="Calibri Light" panose="020F0302020204030204" pitchFamily="34" charset="0"/>
                <a:cs typeface="Arial" panose="020B0604020202020204" pitchFamily="34" charset="0"/>
              </a:rPr>
              <a:t>than</a:t>
            </a:r>
            <a:r>
              <a:rPr lang="nl-BE" altLang="en-US" dirty="0" smtClean="0">
                <a:latin typeface="Calibri Light" panose="020F0302020204030204" pitchFamily="34" charset="0"/>
                <a:cs typeface="Arial" panose="020B0604020202020204" pitchFamily="34" charset="0"/>
              </a:rPr>
              <a:t> </a:t>
            </a:r>
            <a:r>
              <a:rPr lang="nl-BE" altLang="en-US" dirty="0" err="1" smtClean="0">
                <a:latin typeface="Calibri Light" panose="020F0302020204030204" pitchFamily="34" charset="0"/>
                <a:cs typeface="Arial" panose="020B0604020202020204" pitchFamily="34" charset="0"/>
              </a:rPr>
              <a:t>that</a:t>
            </a:r>
            <a:r>
              <a:rPr lang="nl-BE" altLang="en-US" dirty="0" smtClean="0">
                <a:latin typeface="Calibri Light" panose="020F0302020204030204" pitchFamily="34" charset="0"/>
                <a:cs typeface="Arial" panose="020B0604020202020204" pitchFamily="34" charset="0"/>
              </a:rPr>
              <a:t> of </a:t>
            </a:r>
            <a:r>
              <a:rPr lang="nl-BE" altLang="en-US" dirty="0" err="1" smtClean="0">
                <a:latin typeface="Calibri Light" panose="020F0302020204030204" pitchFamily="34" charset="0"/>
                <a:cs typeface="Arial" panose="020B0604020202020204" pitchFamily="34" charset="0"/>
              </a:rPr>
              <a:t>distantly</a:t>
            </a:r>
            <a:r>
              <a:rPr lang="nl-BE" altLang="en-US" dirty="0" smtClean="0">
                <a:latin typeface="Calibri Light" panose="020F0302020204030204" pitchFamily="34" charset="0"/>
                <a:cs typeface="Arial" panose="020B0604020202020204" pitchFamily="34" charset="0"/>
              </a:rPr>
              <a:t> </a:t>
            </a:r>
            <a:r>
              <a:rPr lang="nl-BE" altLang="en-US" dirty="0" err="1" smtClean="0">
                <a:latin typeface="Calibri Light" panose="020F0302020204030204" pitchFamily="34" charset="0"/>
                <a:cs typeface="Arial" panose="020B0604020202020204" pitchFamily="34" charset="0"/>
              </a:rPr>
              <a:t>related</a:t>
            </a:r>
            <a:r>
              <a:rPr lang="nl-BE" altLang="en-US" dirty="0" smtClean="0">
                <a:latin typeface="Calibri Light" panose="020F0302020204030204" pitchFamily="34" charset="0"/>
                <a:cs typeface="Arial" panose="020B0604020202020204" pitchFamily="34" charset="0"/>
              </a:rPr>
              <a:t> </a:t>
            </a:r>
            <a:r>
              <a:rPr lang="nl-BE" altLang="en-US" dirty="0" err="1" smtClean="0">
                <a:latin typeface="Calibri Light" panose="020F0302020204030204" pitchFamily="34" charset="0"/>
                <a:cs typeface="Arial" panose="020B0604020202020204" pitchFamily="34" charset="0"/>
              </a:rPr>
              <a:t>organisms</a:t>
            </a:r>
            <a:endParaRPr lang="nl-BE" altLang="en-US" dirty="0">
              <a:latin typeface="Calibri Light" panose="020F0302020204030204" pitchFamily="34" charset="0"/>
              <a:cs typeface="Arial" panose="020B0604020202020204" pitchFamily="34" charset="0"/>
            </a:endParaRPr>
          </a:p>
          <a:p>
            <a:pPr lvl="1" eaLnBrk="1" hangingPunct="1">
              <a:buFont typeface="Wingdings" panose="05000000000000000000" pitchFamily="2" charset="2"/>
              <a:buNone/>
            </a:pPr>
            <a:endParaRPr lang="nl-BE" altLang="en-US" dirty="0">
              <a:latin typeface="Calibri Light" panose="020F0302020204030204" pitchFamily="34" charset="0"/>
              <a:cs typeface="Arial" panose="020B0604020202020204" pitchFamily="34" charset="0"/>
            </a:endParaRPr>
          </a:p>
          <a:p>
            <a:pPr eaLnBrk="1" hangingPunct="1">
              <a:buFont typeface="Wingdings" panose="05000000000000000000" pitchFamily="2" charset="2"/>
              <a:buNone/>
            </a:pPr>
            <a:endParaRPr lang="nl-BE" altLang="en-US" dirty="0">
              <a:latin typeface="Calibri Light" panose="020F0302020204030204" pitchFamily="34" charset="0"/>
              <a:cs typeface="Arial" panose="020B0604020202020204"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207201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 name="Picture 2"/>
          <p:cNvPicPr>
            <a:picLocks noChangeAspect="1" noChangeArrowheads="1"/>
          </p:cNvPicPr>
          <p:nvPr/>
        </p:nvPicPr>
        <p:blipFill>
          <a:blip r:embed="rId3" cstate="print">
            <a:lum bright="61000"/>
          </a:blip>
          <a:srcRect/>
          <a:stretch>
            <a:fillRect/>
          </a:stretch>
        </p:blipFill>
        <p:spPr bwMode="auto">
          <a:xfrm>
            <a:off x="3118076" y="5145432"/>
            <a:ext cx="2348139" cy="2089844"/>
          </a:xfrm>
          <a:prstGeom prst="rect">
            <a:avLst/>
          </a:prstGeom>
          <a:noFill/>
          <a:ln w="9525">
            <a:solidFill>
              <a:schemeClr val="accent1"/>
            </a:solidFill>
            <a:miter lim="800000"/>
            <a:headEnd/>
            <a:tailEnd/>
          </a:ln>
          <a:scene3d>
            <a:camera prst="isometricTopUp"/>
            <a:lightRig rig="threePt" dir="t"/>
          </a:scene3d>
        </p:spPr>
      </p:pic>
      <p:pic>
        <p:nvPicPr>
          <p:cNvPr id="27" name="Picture 2"/>
          <p:cNvPicPr>
            <a:picLocks noChangeAspect="1" noChangeArrowheads="1"/>
          </p:cNvPicPr>
          <p:nvPr/>
        </p:nvPicPr>
        <p:blipFill>
          <a:blip r:embed="rId3" cstate="print">
            <a:lum bright="61000"/>
          </a:blip>
          <a:srcRect/>
          <a:stretch>
            <a:fillRect/>
          </a:stretch>
        </p:blipFill>
        <p:spPr bwMode="auto">
          <a:xfrm>
            <a:off x="3139850" y="4920461"/>
            <a:ext cx="2348139" cy="2089844"/>
          </a:xfrm>
          <a:prstGeom prst="rect">
            <a:avLst/>
          </a:prstGeom>
          <a:noFill/>
          <a:ln w="9525">
            <a:solidFill>
              <a:schemeClr val="accent1"/>
            </a:solidFill>
            <a:miter lim="800000"/>
            <a:headEnd/>
            <a:tailEnd/>
          </a:ln>
          <a:scene3d>
            <a:camera prst="isometricTopUp"/>
            <a:lightRig rig="threePt" dir="t"/>
          </a:scene3d>
        </p:spPr>
      </p:pic>
      <p:pic>
        <p:nvPicPr>
          <p:cNvPr id="28" name="Picture 2"/>
          <p:cNvPicPr>
            <a:picLocks noChangeAspect="1" noChangeArrowheads="1"/>
          </p:cNvPicPr>
          <p:nvPr/>
        </p:nvPicPr>
        <p:blipFill>
          <a:blip r:embed="rId3" cstate="print">
            <a:lum bright="61000"/>
          </a:blip>
          <a:srcRect/>
          <a:stretch>
            <a:fillRect/>
          </a:stretch>
        </p:blipFill>
        <p:spPr bwMode="auto">
          <a:xfrm>
            <a:off x="3161623" y="4673717"/>
            <a:ext cx="2348139" cy="2089844"/>
          </a:xfrm>
          <a:prstGeom prst="rect">
            <a:avLst/>
          </a:prstGeom>
          <a:noFill/>
          <a:ln w="9525">
            <a:solidFill>
              <a:schemeClr val="accent1"/>
            </a:solidFill>
            <a:miter lim="800000"/>
            <a:headEnd/>
            <a:tailEnd/>
          </a:ln>
          <a:scene3d>
            <a:camera prst="isometricTopUp"/>
            <a:lightRig rig="threePt" dir="t"/>
          </a:scene3d>
        </p:spPr>
      </p:pic>
      <p:pic>
        <p:nvPicPr>
          <p:cNvPr id="25" name="Picture 2"/>
          <p:cNvPicPr>
            <a:picLocks noChangeAspect="1" noChangeArrowheads="1"/>
          </p:cNvPicPr>
          <p:nvPr/>
        </p:nvPicPr>
        <p:blipFill>
          <a:blip r:embed="rId3" cstate="print">
            <a:lum bright="61000"/>
          </a:blip>
          <a:srcRect/>
          <a:stretch>
            <a:fillRect/>
          </a:stretch>
        </p:blipFill>
        <p:spPr bwMode="auto">
          <a:xfrm>
            <a:off x="3168881" y="4514169"/>
            <a:ext cx="2348139" cy="2089844"/>
          </a:xfrm>
          <a:prstGeom prst="rect">
            <a:avLst/>
          </a:prstGeom>
          <a:noFill/>
          <a:ln w="9525">
            <a:solidFill>
              <a:schemeClr val="accent1"/>
            </a:solidFill>
            <a:miter lim="800000"/>
            <a:headEnd/>
            <a:tailEnd/>
          </a:ln>
          <a:scene3d>
            <a:camera prst="isometricTopUp"/>
            <a:lightRig rig="threePt" dir="t"/>
          </a:scene3d>
        </p:spPr>
      </p:pic>
      <p:pic>
        <p:nvPicPr>
          <p:cNvPr id="23" name="Picture 2"/>
          <p:cNvPicPr>
            <a:picLocks noChangeAspect="1" noChangeArrowheads="1"/>
          </p:cNvPicPr>
          <p:nvPr/>
        </p:nvPicPr>
        <p:blipFill>
          <a:blip r:embed="rId3" cstate="print">
            <a:lum bright="61000"/>
          </a:blip>
          <a:srcRect/>
          <a:stretch>
            <a:fillRect/>
          </a:stretch>
        </p:blipFill>
        <p:spPr bwMode="auto">
          <a:xfrm>
            <a:off x="3812762" y="3955373"/>
            <a:ext cx="2348139" cy="2089844"/>
          </a:xfrm>
          <a:prstGeom prst="rect">
            <a:avLst/>
          </a:prstGeom>
          <a:noFill/>
          <a:ln w="9525">
            <a:solidFill>
              <a:schemeClr val="accent1"/>
            </a:solidFill>
            <a:miter lim="800000"/>
            <a:headEnd/>
            <a:tailEnd/>
          </a:ln>
          <a:scene3d>
            <a:camera prst="isometricTopUp"/>
            <a:lightRig rig="threePt" dir="t"/>
          </a:scene3d>
        </p:spPr>
      </p:pic>
      <p:pic>
        <p:nvPicPr>
          <p:cNvPr id="24" name="Picture 2"/>
          <p:cNvPicPr>
            <a:picLocks noChangeAspect="1" noChangeArrowheads="1"/>
          </p:cNvPicPr>
          <p:nvPr/>
        </p:nvPicPr>
        <p:blipFill>
          <a:blip r:embed="rId3" cstate="print">
            <a:lum bright="61000"/>
          </a:blip>
          <a:srcRect/>
          <a:stretch>
            <a:fillRect/>
          </a:stretch>
        </p:blipFill>
        <p:spPr bwMode="auto">
          <a:xfrm>
            <a:off x="2560858" y="3969886"/>
            <a:ext cx="2348139" cy="2089844"/>
          </a:xfrm>
          <a:prstGeom prst="rect">
            <a:avLst/>
          </a:prstGeom>
          <a:noFill/>
          <a:ln w="9525">
            <a:solidFill>
              <a:schemeClr val="accent1"/>
            </a:solidFill>
            <a:miter lim="800000"/>
            <a:headEnd/>
            <a:tailEnd/>
          </a:ln>
          <a:scene3d>
            <a:camera prst="isometricTopUp"/>
            <a:lightRig rig="threePt" dir="t"/>
          </a:scene3d>
        </p:spPr>
      </p:pic>
      <p:pic>
        <p:nvPicPr>
          <p:cNvPr id="22" name="Picture 2"/>
          <p:cNvPicPr>
            <a:picLocks noChangeAspect="1" noChangeArrowheads="1"/>
          </p:cNvPicPr>
          <p:nvPr/>
        </p:nvPicPr>
        <p:blipFill>
          <a:blip r:embed="rId3" cstate="print">
            <a:lum bright="61000"/>
          </a:blip>
          <a:srcRect/>
          <a:stretch>
            <a:fillRect/>
          </a:stretch>
        </p:blipFill>
        <p:spPr bwMode="auto">
          <a:xfrm>
            <a:off x="4495359" y="3346880"/>
            <a:ext cx="2348139" cy="2089844"/>
          </a:xfrm>
          <a:prstGeom prst="rect">
            <a:avLst/>
          </a:prstGeom>
          <a:noFill/>
          <a:ln w="9525">
            <a:solidFill>
              <a:schemeClr val="accent1"/>
            </a:solidFill>
            <a:miter lim="800000"/>
            <a:headEnd/>
            <a:tailEnd/>
          </a:ln>
          <a:scene3d>
            <a:camera prst="isometricTopUp"/>
            <a:lightRig rig="threePt" dir="t"/>
          </a:scene3d>
        </p:spPr>
      </p:pic>
      <p:pic>
        <p:nvPicPr>
          <p:cNvPr id="21" name="Picture 2"/>
          <p:cNvPicPr>
            <a:picLocks noChangeAspect="1" noChangeArrowheads="1"/>
          </p:cNvPicPr>
          <p:nvPr/>
        </p:nvPicPr>
        <p:blipFill>
          <a:blip r:embed="rId3" cstate="print">
            <a:lum bright="61000"/>
          </a:blip>
          <a:srcRect/>
          <a:stretch>
            <a:fillRect/>
          </a:stretch>
        </p:blipFill>
        <p:spPr bwMode="auto">
          <a:xfrm>
            <a:off x="1980737" y="3433963"/>
            <a:ext cx="2348139" cy="2089844"/>
          </a:xfrm>
          <a:prstGeom prst="rect">
            <a:avLst/>
          </a:prstGeom>
          <a:noFill/>
          <a:ln w="9525">
            <a:solidFill>
              <a:schemeClr val="accent1"/>
            </a:solidFill>
            <a:miter lim="800000"/>
            <a:headEnd/>
            <a:tailEnd/>
          </a:ln>
          <a:scene3d>
            <a:camera prst="isometricTopUp"/>
            <a:lightRig rig="threePt" dir="t"/>
          </a:scene3d>
        </p:spPr>
      </p:pic>
      <p:sp>
        <p:nvSpPr>
          <p:cNvPr id="2" name="TextBox 1"/>
          <p:cNvSpPr txBox="1"/>
          <p:nvPr/>
        </p:nvSpPr>
        <p:spPr>
          <a:xfrm>
            <a:off x="0" y="8775"/>
            <a:ext cx="9144000" cy="1200329"/>
          </a:xfrm>
          <a:prstGeom prst="rect">
            <a:avLst/>
          </a:prstGeom>
          <a:noFill/>
        </p:spPr>
        <p:txBody>
          <a:bodyPr wrap="square" rtlCol="0">
            <a:spAutoFit/>
          </a:bodyPr>
          <a:lstStyle/>
          <a:p>
            <a:pPr algn="ctr" eaLnBrk="1" fontAlgn="auto" hangingPunct="1">
              <a:spcBef>
                <a:spcPts val="0"/>
              </a:spcBef>
              <a:spcAft>
                <a:spcPts val="0"/>
              </a:spcAft>
            </a:pPr>
            <a:r>
              <a:rPr lang="en-GB" sz="3600" b="1" dirty="0">
                <a:solidFill>
                  <a:prstClr val="black"/>
                </a:solidFill>
                <a:latin typeface="Calibri"/>
              </a:rPr>
              <a:t>species = </a:t>
            </a:r>
          </a:p>
          <a:p>
            <a:pPr algn="ctr" eaLnBrk="1" fontAlgn="auto" hangingPunct="1">
              <a:spcBef>
                <a:spcPts val="0"/>
              </a:spcBef>
              <a:spcAft>
                <a:spcPts val="0"/>
              </a:spcAft>
            </a:pPr>
            <a:r>
              <a:rPr lang="en-GB" sz="3600" b="1" dirty="0">
                <a:solidFill>
                  <a:srgbClr val="FF0000"/>
                </a:solidFill>
                <a:latin typeface="Calibri"/>
              </a:rPr>
              <a:t>separately evolving </a:t>
            </a:r>
            <a:r>
              <a:rPr lang="en-GB" sz="3600" b="1" dirty="0">
                <a:solidFill>
                  <a:prstClr val="black"/>
                </a:solidFill>
                <a:latin typeface="Calibri"/>
              </a:rPr>
              <a:t>metapopulation lineages</a:t>
            </a:r>
            <a:endParaRPr lang="nl-BE" sz="3600" dirty="0">
              <a:solidFill>
                <a:prstClr val="black"/>
              </a:solidFill>
              <a:latin typeface="Calibri"/>
            </a:endParaRPr>
          </a:p>
        </p:txBody>
      </p:sp>
      <p:pic>
        <p:nvPicPr>
          <p:cNvPr id="9" name="Picture 2"/>
          <p:cNvPicPr>
            <a:picLocks noChangeAspect="1" noChangeArrowheads="1"/>
          </p:cNvPicPr>
          <p:nvPr/>
        </p:nvPicPr>
        <p:blipFill>
          <a:blip r:embed="rId3" cstate="print">
            <a:lum bright="61000"/>
          </a:blip>
          <a:srcRect/>
          <a:stretch>
            <a:fillRect/>
          </a:stretch>
        </p:blipFill>
        <p:spPr bwMode="auto">
          <a:xfrm>
            <a:off x="1378403" y="2860651"/>
            <a:ext cx="2348139" cy="2089844"/>
          </a:xfrm>
          <a:prstGeom prst="rect">
            <a:avLst/>
          </a:prstGeom>
          <a:noFill/>
          <a:ln w="9525">
            <a:solidFill>
              <a:schemeClr val="accent1"/>
            </a:solidFill>
            <a:miter lim="800000"/>
            <a:headEnd/>
            <a:tailEnd/>
          </a:ln>
          <a:scene3d>
            <a:camera prst="isometricTopUp"/>
            <a:lightRig rig="threePt" dir="t"/>
          </a:scene3d>
        </p:spPr>
      </p:pic>
      <p:pic>
        <p:nvPicPr>
          <p:cNvPr id="10" name="Picture 2"/>
          <p:cNvPicPr>
            <a:picLocks noChangeAspect="1" noChangeArrowheads="1"/>
          </p:cNvPicPr>
          <p:nvPr/>
        </p:nvPicPr>
        <p:blipFill>
          <a:blip r:embed="rId3" cstate="print">
            <a:lum bright="67000"/>
          </a:blip>
          <a:srcRect/>
          <a:stretch>
            <a:fillRect/>
          </a:stretch>
        </p:blipFill>
        <p:spPr bwMode="auto">
          <a:xfrm>
            <a:off x="1378403" y="2479651"/>
            <a:ext cx="2348139" cy="2089844"/>
          </a:xfrm>
          <a:prstGeom prst="rect">
            <a:avLst/>
          </a:prstGeom>
          <a:noFill/>
          <a:ln w="9525">
            <a:solidFill>
              <a:schemeClr val="accent1"/>
            </a:solidFill>
            <a:miter lim="800000"/>
            <a:headEnd/>
            <a:tailEnd/>
          </a:ln>
          <a:scene3d>
            <a:camera prst="isometricTopUp"/>
            <a:lightRig rig="threePt" dir="t"/>
          </a:scene3d>
        </p:spPr>
      </p:pic>
      <p:pic>
        <p:nvPicPr>
          <p:cNvPr id="11" name="Picture 2"/>
          <p:cNvPicPr>
            <a:picLocks noChangeAspect="1" noChangeArrowheads="1"/>
          </p:cNvPicPr>
          <p:nvPr/>
        </p:nvPicPr>
        <p:blipFill>
          <a:blip r:embed="rId3" cstate="print">
            <a:lum bright="51000"/>
          </a:blip>
          <a:srcRect/>
          <a:stretch>
            <a:fillRect/>
          </a:stretch>
        </p:blipFill>
        <p:spPr bwMode="auto">
          <a:xfrm>
            <a:off x="1378403" y="2060551"/>
            <a:ext cx="2348139" cy="2089844"/>
          </a:xfrm>
          <a:prstGeom prst="rect">
            <a:avLst/>
          </a:prstGeom>
          <a:noFill/>
          <a:ln w="9525">
            <a:solidFill>
              <a:schemeClr val="accent1"/>
            </a:solidFill>
            <a:miter lim="800000"/>
            <a:headEnd/>
            <a:tailEnd/>
          </a:ln>
          <a:scene3d>
            <a:camera prst="isometricTopUp"/>
            <a:lightRig rig="threePt" dir="t"/>
          </a:scene3d>
        </p:spPr>
      </p:pic>
      <p:pic>
        <p:nvPicPr>
          <p:cNvPr id="12" name="Picture 2"/>
          <p:cNvPicPr>
            <a:picLocks noChangeAspect="1" noChangeArrowheads="1"/>
          </p:cNvPicPr>
          <p:nvPr/>
        </p:nvPicPr>
        <p:blipFill>
          <a:blip r:embed="rId3" cstate="print">
            <a:lum bright="31000"/>
          </a:blip>
          <a:srcRect/>
          <a:stretch>
            <a:fillRect/>
          </a:stretch>
        </p:blipFill>
        <p:spPr bwMode="auto">
          <a:xfrm>
            <a:off x="1378403" y="1603351"/>
            <a:ext cx="2348139" cy="2089844"/>
          </a:xfrm>
          <a:prstGeom prst="rect">
            <a:avLst/>
          </a:prstGeom>
          <a:noFill/>
          <a:ln w="9525">
            <a:solidFill>
              <a:schemeClr val="accent1"/>
            </a:solidFill>
            <a:miter lim="800000"/>
            <a:headEnd/>
            <a:tailEnd/>
          </a:ln>
          <a:scene3d>
            <a:camera prst="isometricTopUp"/>
            <a:lightRig rig="threePt" dir="t"/>
          </a:scene3d>
        </p:spPr>
      </p:pic>
      <p:pic>
        <p:nvPicPr>
          <p:cNvPr id="13" name="Picture 2"/>
          <p:cNvPicPr>
            <a:picLocks noChangeAspect="1" noChangeArrowheads="1"/>
          </p:cNvPicPr>
          <p:nvPr/>
        </p:nvPicPr>
        <p:blipFill>
          <a:blip r:embed="rId3" cstate="print"/>
          <a:srcRect/>
          <a:stretch>
            <a:fillRect/>
          </a:stretch>
        </p:blipFill>
        <p:spPr bwMode="auto">
          <a:xfrm>
            <a:off x="1378403" y="1095351"/>
            <a:ext cx="2348139" cy="2089844"/>
          </a:xfrm>
          <a:prstGeom prst="rect">
            <a:avLst/>
          </a:prstGeom>
          <a:noFill/>
          <a:ln w="9525">
            <a:solidFill>
              <a:schemeClr val="accent1"/>
            </a:solidFill>
            <a:miter lim="800000"/>
            <a:headEnd/>
            <a:tailEnd/>
          </a:ln>
          <a:scene3d>
            <a:camera prst="isometricTopUp"/>
            <a:lightRig rig="threePt" dir="t"/>
          </a:scene3d>
        </p:spPr>
      </p:pic>
      <p:cxnSp>
        <p:nvCxnSpPr>
          <p:cNvPr id="16" name="Straight Arrow Connector 15"/>
          <p:cNvCxnSpPr/>
          <p:nvPr/>
        </p:nvCxnSpPr>
        <p:spPr>
          <a:xfrm flipV="1">
            <a:off x="8380162" y="1739070"/>
            <a:ext cx="0" cy="492298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144302" y="1308531"/>
            <a:ext cx="851515" cy="523220"/>
          </a:xfrm>
          <a:prstGeom prst="rect">
            <a:avLst/>
          </a:prstGeom>
          <a:noFill/>
        </p:spPr>
        <p:txBody>
          <a:bodyPr wrap="none" rtlCol="0">
            <a:spAutoFit/>
          </a:bodyPr>
          <a:lstStyle/>
          <a:p>
            <a:pPr eaLnBrk="1" fontAlgn="auto" hangingPunct="1">
              <a:spcBef>
                <a:spcPts val="0"/>
              </a:spcBef>
              <a:spcAft>
                <a:spcPts val="0"/>
              </a:spcAft>
            </a:pPr>
            <a:r>
              <a:rPr lang="en-US" sz="2800" dirty="0">
                <a:solidFill>
                  <a:prstClr val="black"/>
                </a:solidFill>
                <a:latin typeface="Calibri"/>
              </a:rPr>
              <a:t>time</a:t>
            </a:r>
          </a:p>
        </p:txBody>
      </p:sp>
      <p:pic>
        <p:nvPicPr>
          <p:cNvPr id="14" name="Picture 2"/>
          <p:cNvPicPr>
            <a:picLocks noChangeAspect="1" noChangeArrowheads="1"/>
          </p:cNvPicPr>
          <p:nvPr/>
        </p:nvPicPr>
        <p:blipFill>
          <a:blip r:embed="rId3" cstate="print">
            <a:lum bright="61000"/>
          </a:blip>
          <a:srcRect/>
          <a:stretch>
            <a:fillRect/>
          </a:stretch>
        </p:blipFill>
        <p:spPr bwMode="auto">
          <a:xfrm>
            <a:off x="5141229" y="2860652"/>
            <a:ext cx="2348139" cy="2089844"/>
          </a:xfrm>
          <a:prstGeom prst="rect">
            <a:avLst/>
          </a:prstGeom>
          <a:noFill/>
          <a:ln w="9525">
            <a:solidFill>
              <a:schemeClr val="accent1"/>
            </a:solidFill>
            <a:miter lim="800000"/>
            <a:headEnd/>
            <a:tailEnd/>
          </a:ln>
          <a:scene3d>
            <a:camera prst="isometricTopUp"/>
            <a:lightRig rig="threePt" dir="t"/>
          </a:scene3d>
        </p:spPr>
      </p:pic>
      <p:pic>
        <p:nvPicPr>
          <p:cNvPr id="15" name="Picture 2"/>
          <p:cNvPicPr>
            <a:picLocks noChangeAspect="1" noChangeArrowheads="1"/>
          </p:cNvPicPr>
          <p:nvPr/>
        </p:nvPicPr>
        <p:blipFill>
          <a:blip r:embed="rId3" cstate="print">
            <a:lum bright="67000"/>
          </a:blip>
          <a:srcRect/>
          <a:stretch>
            <a:fillRect/>
          </a:stretch>
        </p:blipFill>
        <p:spPr bwMode="auto">
          <a:xfrm>
            <a:off x="5141229" y="2479652"/>
            <a:ext cx="2348139" cy="2089844"/>
          </a:xfrm>
          <a:prstGeom prst="rect">
            <a:avLst/>
          </a:prstGeom>
          <a:noFill/>
          <a:ln w="9525">
            <a:solidFill>
              <a:schemeClr val="accent1"/>
            </a:solidFill>
            <a:miter lim="800000"/>
            <a:headEnd/>
            <a:tailEnd/>
          </a:ln>
          <a:scene3d>
            <a:camera prst="isometricTopUp"/>
            <a:lightRig rig="threePt" dir="t"/>
          </a:scene3d>
        </p:spPr>
      </p:pic>
      <p:pic>
        <p:nvPicPr>
          <p:cNvPr id="18" name="Picture 2"/>
          <p:cNvPicPr>
            <a:picLocks noChangeAspect="1" noChangeArrowheads="1"/>
          </p:cNvPicPr>
          <p:nvPr/>
        </p:nvPicPr>
        <p:blipFill>
          <a:blip r:embed="rId3" cstate="print">
            <a:lum bright="51000"/>
          </a:blip>
          <a:srcRect/>
          <a:stretch>
            <a:fillRect/>
          </a:stretch>
        </p:blipFill>
        <p:spPr bwMode="auto">
          <a:xfrm>
            <a:off x="5141229" y="2060552"/>
            <a:ext cx="2348139" cy="2089844"/>
          </a:xfrm>
          <a:prstGeom prst="rect">
            <a:avLst/>
          </a:prstGeom>
          <a:noFill/>
          <a:ln w="9525">
            <a:solidFill>
              <a:schemeClr val="accent1"/>
            </a:solidFill>
            <a:miter lim="800000"/>
            <a:headEnd/>
            <a:tailEnd/>
          </a:ln>
          <a:scene3d>
            <a:camera prst="isometricTopUp"/>
            <a:lightRig rig="threePt" dir="t"/>
          </a:scene3d>
        </p:spPr>
      </p:pic>
      <p:pic>
        <p:nvPicPr>
          <p:cNvPr id="19" name="Picture 2"/>
          <p:cNvPicPr>
            <a:picLocks noChangeAspect="1" noChangeArrowheads="1"/>
          </p:cNvPicPr>
          <p:nvPr/>
        </p:nvPicPr>
        <p:blipFill>
          <a:blip r:embed="rId3" cstate="print">
            <a:lum bright="31000"/>
          </a:blip>
          <a:srcRect/>
          <a:stretch>
            <a:fillRect/>
          </a:stretch>
        </p:blipFill>
        <p:spPr bwMode="auto">
          <a:xfrm>
            <a:off x="5141229" y="1603352"/>
            <a:ext cx="2348139" cy="2089844"/>
          </a:xfrm>
          <a:prstGeom prst="rect">
            <a:avLst/>
          </a:prstGeom>
          <a:noFill/>
          <a:ln w="9525">
            <a:solidFill>
              <a:schemeClr val="accent1"/>
            </a:solidFill>
            <a:miter lim="800000"/>
            <a:headEnd/>
            <a:tailEnd/>
          </a:ln>
          <a:scene3d>
            <a:camera prst="isometricTopUp"/>
            <a:lightRig rig="threePt" dir="t"/>
          </a:scene3d>
        </p:spPr>
      </p:pic>
      <p:pic>
        <p:nvPicPr>
          <p:cNvPr id="20" name="Picture 2"/>
          <p:cNvPicPr>
            <a:picLocks noChangeAspect="1" noChangeArrowheads="1"/>
          </p:cNvPicPr>
          <p:nvPr/>
        </p:nvPicPr>
        <p:blipFill>
          <a:blip r:embed="rId3" cstate="print"/>
          <a:srcRect/>
          <a:stretch>
            <a:fillRect/>
          </a:stretch>
        </p:blipFill>
        <p:spPr bwMode="auto">
          <a:xfrm>
            <a:off x="5141229" y="1095352"/>
            <a:ext cx="2348139" cy="2089844"/>
          </a:xfrm>
          <a:prstGeom prst="rect">
            <a:avLst/>
          </a:prstGeom>
          <a:noFill/>
          <a:ln w="9525">
            <a:solidFill>
              <a:schemeClr val="accent1"/>
            </a:solidFill>
            <a:miter lim="800000"/>
            <a:headEnd/>
            <a:tailEnd/>
          </a:ln>
          <a:scene3d>
            <a:camera prst="isometricTopUp"/>
            <a:lightRig rig="threePt" dir="t"/>
          </a:scene3d>
        </p:spPr>
      </p:pic>
      <p:sp>
        <p:nvSpPr>
          <p:cNvPr id="29" name="Isosceles Triangle 28"/>
          <p:cNvSpPr/>
          <p:nvPr/>
        </p:nvSpPr>
        <p:spPr>
          <a:xfrm rot="10800000">
            <a:off x="4205063" y="3893626"/>
            <a:ext cx="508000" cy="224790"/>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30" name="TextBox 29"/>
          <p:cNvSpPr txBox="1"/>
          <p:nvPr/>
        </p:nvSpPr>
        <p:spPr>
          <a:xfrm>
            <a:off x="3638682" y="3533008"/>
            <a:ext cx="1626658" cy="30777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eaLnBrk="1" fontAlgn="auto" hangingPunct="1">
              <a:spcBef>
                <a:spcPts val="0"/>
              </a:spcBef>
              <a:spcAft>
                <a:spcPts val="0"/>
              </a:spcAft>
            </a:pPr>
            <a:r>
              <a:rPr lang="nl-BE" sz="1400" dirty="0">
                <a:solidFill>
                  <a:prstClr val="white"/>
                </a:solidFill>
              </a:rPr>
              <a:t>Barrier to gene flow</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980950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11151" y="1"/>
            <a:ext cx="8839200" cy="850899"/>
          </a:xfrm>
        </p:spPr>
        <p:txBody>
          <a:bodyPr>
            <a:noAutofit/>
          </a:bodyPr>
          <a:lstStyle/>
          <a:p>
            <a:pPr algn="l"/>
            <a:r>
              <a:rPr lang="nl-BE" sz="3400" dirty="0" smtClean="0">
                <a:solidFill>
                  <a:schemeClr val="bg1">
                    <a:lumMod val="50000"/>
                  </a:schemeClr>
                </a:solidFill>
              </a:rPr>
              <a:t>Phylogeny at the level of populations and species</a:t>
            </a:r>
            <a:endParaRPr lang="nl-BE" sz="3400" dirty="0">
              <a:solidFill>
                <a:schemeClr val="bg1">
                  <a:lumMod val="50000"/>
                </a:schemeClr>
              </a:solidFill>
            </a:endParaRPr>
          </a:p>
        </p:txBody>
      </p:sp>
      <p:pic>
        <p:nvPicPr>
          <p:cNvPr id="46082" name="Picture 2" descr="D:\Fleliaer\My Documents\Congressen\2011_5thEPC_Rodos\allelic genealogies.jpg"/>
          <p:cNvPicPr>
            <a:picLocks noChangeAspect="1" noChangeArrowheads="1"/>
          </p:cNvPicPr>
          <p:nvPr/>
        </p:nvPicPr>
        <p:blipFill>
          <a:blip r:embed="rId3" cstate="print"/>
          <a:srcRect t="39807" r="61645" b="14399"/>
          <a:stretch>
            <a:fillRect/>
          </a:stretch>
        </p:blipFill>
        <p:spPr bwMode="auto">
          <a:xfrm>
            <a:off x="1064712" y="3240205"/>
            <a:ext cx="3446205" cy="2846324"/>
          </a:xfrm>
          <a:prstGeom prst="rect">
            <a:avLst/>
          </a:prstGeom>
          <a:noFill/>
        </p:spPr>
      </p:pic>
      <p:pic>
        <p:nvPicPr>
          <p:cNvPr id="4" name="Picture 2" descr="D:\Fleliaer\My Documents\Congressen\2011_5thEPC_Rodos\allelic genealogies.jpg"/>
          <p:cNvPicPr>
            <a:picLocks noChangeAspect="1" noChangeArrowheads="1"/>
          </p:cNvPicPr>
          <p:nvPr/>
        </p:nvPicPr>
        <p:blipFill>
          <a:blip r:embed="rId3" cstate="print"/>
          <a:srcRect l="37510" t="6362"/>
          <a:stretch>
            <a:fillRect/>
          </a:stretch>
        </p:blipFill>
        <p:spPr bwMode="auto">
          <a:xfrm>
            <a:off x="5218029" y="3227721"/>
            <a:ext cx="2710946" cy="2810051"/>
          </a:xfrm>
          <a:prstGeom prst="rect">
            <a:avLst/>
          </a:prstGeom>
          <a:noFill/>
        </p:spPr>
      </p:pic>
      <p:sp>
        <p:nvSpPr>
          <p:cNvPr id="6" name="TextBox 5"/>
          <p:cNvSpPr txBox="1"/>
          <p:nvPr/>
        </p:nvSpPr>
        <p:spPr>
          <a:xfrm>
            <a:off x="4309655" y="4793433"/>
            <a:ext cx="543739" cy="523220"/>
          </a:xfrm>
          <a:prstGeom prst="rect">
            <a:avLst/>
          </a:prstGeom>
          <a:noFill/>
        </p:spPr>
        <p:txBody>
          <a:bodyPr wrap="none" rtlCol="0">
            <a:spAutoFit/>
          </a:bodyPr>
          <a:lstStyle/>
          <a:p>
            <a:pPr eaLnBrk="1" fontAlgn="auto" hangingPunct="1">
              <a:spcBef>
                <a:spcPts val="0"/>
              </a:spcBef>
              <a:spcAft>
                <a:spcPts val="0"/>
              </a:spcAft>
            </a:pPr>
            <a:r>
              <a:rPr lang="nl-BE" sz="2800" b="1" dirty="0">
                <a:solidFill>
                  <a:prstClr val="black"/>
                </a:solidFill>
                <a:latin typeface="Calibri"/>
              </a:rPr>
              <a:t>&gt;&gt;</a:t>
            </a:r>
          </a:p>
        </p:txBody>
      </p:sp>
      <p:sp>
        <p:nvSpPr>
          <p:cNvPr id="7" name="TextBox 6"/>
          <p:cNvSpPr txBox="1"/>
          <p:nvPr/>
        </p:nvSpPr>
        <p:spPr>
          <a:xfrm>
            <a:off x="1603332" y="6033121"/>
            <a:ext cx="1898981" cy="369332"/>
          </a:xfrm>
          <a:prstGeom prst="rect">
            <a:avLst/>
          </a:prstGeom>
          <a:noFill/>
        </p:spPr>
        <p:txBody>
          <a:bodyPr wrap="none" rtlCol="0">
            <a:spAutoFit/>
          </a:bodyPr>
          <a:lstStyle/>
          <a:p>
            <a:pPr eaLnBrk="1" fontAlgn="auto" hangingPunct="1">
              <a:spcBef>
                <a:spcPts val="0"/>
              </a:spcBef>
              <a:spcAft>
                <a:spcPts val="0"/>
              </a:spcAft>
            </a:pPr>
            <a:r>
              <a:rPr lang="nl-BE" dirty="0">
                <a:solidFill>
                  <a:prstClr val="black"/>
                </a:solidFill>
                <a:latin typeface="Calibri"/>
              </a:rPr>
              <a:t>Species phylogeny</a:t>
            </a:r>
          </a:p>
        </p:txBody>
      </p:sp>
      <p:sp>
        <p:nvSpPr>
          <p:cNvPr id="8" name="TextBox 7"/>
          <p:cNvSpPr txBox="1"/>
          <p:nvPr/>
        </p:nvSpPr>
        <p:spPr>
          <a:xfrm>
            <a:off x="5700559" y="6101814"/>
            <a:ext cx="2143279" cy="646331"/>
          </a:xfrm>
          <a:prstGeom prst="rect">
            <a:avLst/>
          </a:prstGeom>
          <a:noFill/>
        </p:spPr>
        <p:txBody>
          <a:bodyPr wrap="none" rtlCol="0">
            <a:spAutoFit/>
          </a:bodyPr>
          <a:lstStyle/>
          <a:p>
            <a:pPr eaLnBrk="1" fontAlgn="auto" hangingPunct="1">
              <a:spcBef>
                <a:spcPts val="0"/>
              </a:spcBef>
              <a:spcAft>
                <a:spcPts val="0"/>
              </a:spcAft>
            </a:pPr>
            <a:r>
              <a:rPr lang="nl-BE" dirty="0">
                <a:solidFill>
                  <a:prstClr val="black"/>
                </a:solidFill>
                <a:latin typeface="Calibri"/>
              </a:rPr>
              <a:t>Population genetics: </a:t>
            </a:r>
          </a:p>
          <a:p>
            <a:pPr eaLnBrk="1" fontAlgn="auto" hangingPunct="1">
              <a:spcBef>
                <a:spcPts val="0"/>
              </a:spcBef>
              <a:spcAft>
                <a:spcPts val="0"/>
              </a:spcAft>
            </a:pPr>
            <a:r>
              <a:rPr lang="nl-BE" b="1" dirty="0">
                <a:solidFill>
                  <a:srgbClr val="1F497D">
                    <a:lumMod val="60000"/>
                    <a:lumOff val="40000"/>
                  </a:srgbClr>
                </a:solidFill>
                <a:latin typeface="Calibri"/>
              </a:rPr>
              <a:t>coalescence process</a:t>
            </a:r>
          </a:p>
        </p:txBody>
      </p:sp>
      <p:sp>
        <p:nvSpPr>
          <p:cNvPr id="9" name="TextBox 8"/>
          <p:cNvSpPr txBox="1"/>
          <p:nvPr/>
        </p:nvSpPr>
        <p:spPr>
          <a:xfrm>
            <a:off x="996103" y="2837415"/>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0" name="TextBox 9"/>
          <p:cNvSpPr txBox="1"/>
          <p:nvPr/>
        </p:nvSpPr>
        <p:spPr>
          <a:xfrm>
            <a:off x="2542785" y="2837415"/>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1" name="TextBox 10"/>
          <p:cNvSpPr txBox="1"/>
          <p:nvPr/>
        </p:nvSpPr>
        <p:spPr>
          <a:xfrm>
            <a:off x="3670127" y="2837415"/>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sp>
        <p:nvSpPr>
          <p:cNvPr id="12" name="TextBox 11"/>
          <p:cNvSpPr txBox="1"/>
          <p:nvPr/>
        </p:nvSpPr>
        <p:spPr>
          <a:xfrm>
            <a:off x="5551117" y="2837415"/>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3" name="TextBox 12"/>
          <p:cNvSpPr txBox="1"/>
          <p:nvPr/>
        </p:nvSpPr>
        <p:spPr>
          <a:xfrm>
            <a:off x="6713951" y="2837415"/>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4" name="TextBox 13"/>
          <p:cNvSpPr txBox="1"/>
          <p:nvPr/>
        </p:nvSpPr>
        <p:spPr>
          <a:xfrm>
            <a:off x="7525833" y="2837415"/>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sp>
        <p:nvSpPr>
          <p:cNvPr id="15" name="Rectangle 14"/>
          <p:cNvSpPr/>
          <p:nvPr/>
        </p:nvSpPr>
        <p:spPr>
          <a:xfrm>
            <a:off x="311150" y="918742"/>
            <a:ext cx="8591549" cy="1938992"/>
          </a:xfrm>
          <a:prstGeom prst="rect">
            <a:avLst/>
          </a:prstGeom>
        </p:spPr>
        <p:txBody>
          <a:bodyPr wrap="square">
            <a:spAutoFit/>
          </a:bodyPr>
          <a:lstStyle/>
          <a:p>
            <a:pPr eaLnBrk="1" fontAlgn="auto" hangingPunct="1">
              <a:spcBef>
                <a:spcPts val="0"/>
              </a:spcBef>
              <a:spcAft>
                <a:spcPts val="1800"/>
              </a:spcAft>
            </a:pPr>
            <a:r>
              <a:rPr lang="en-GB" b="1" dirty="0">
                <a:solidFill>
                  <a:prstClr val="black"/>
                </a:solidFill>
                <a:latin typeface="Calibri"/>
              </a:rPr>
              <a:t>Species are metapopulation lineages &gt; new methods for DNA-based species delimitation</a:t>
            </a:r>
          </a:p>
          <a:p>
            <a:pPr eaLnBrk="1" fontAlgn="auto" hangingPunct="1">
              <a:spcBef>
                <a:spcPts val="0"/>
              </a:spcBef>
              <a:spcAft>
                <a:spcPts val="600"/>
              </a:spcAft>
            </a:pPr>
            <a:r>
              <a:rPr lang="en-GB" b="1" dirty="0">
                <a:solidFill>
                  <a:srgbClr val="FF0000"/>
                </a:solidFill>
                <a:latin typeface="Calibri"/>
              </a:rPr>
              <a:t>Genes</a:t>
            </a:r>
            <a:r>
              <a:rPr lang="en-GB" dirty="0">
                <a:solidFill>
                  <a:prstClr val="black"/>
                </a:solidFill>
                <a:latin typeface="Calibri"/>
              </a:rPr>
              <a:t>: variable &gt; informative below &amp; above species level</a:t>
            </a:r>
          </a:p>
          <a:p>
            <a:pPr eaLnBrk="1" fontAlgn="auto" hangingPunct="1">
              <a:spcBef>
                <a:spcPts val="0"/>
              </a:spcBef>
              <a:spcAft>
                <a:spcPts val="600"/>
              </a:spcAft>
            </a:pPr>
            <a:r>
              <a:rPr lang="en-GB" b="1" dirty="0">
                <a:solidFill>
                  <a:srgbClr val="FF0000"/>
                </a:solidFill>
                <a:latin typeface="Calibri"/>
              </a:rPr>
              <a:t>Gene trees</a:t>
            </a:r>
          </a:p>
          <a:p>
            <a:pPr marL="174625" indent="-174625" eaLnBrk="1" fontAlgn="auto" hangingPunct="1">
              <a:spcBef>
                <a:spcPts val="0"/>
              </a:spcBef>
              <a:spcAft>
                <a:spcPts val="600"/>
              </a:spcAft>
              <a:buFont typeface="Arial" pitchFamily="34" charset="0"/>
              <a:buChar char="•"/>
            </a:pPr>
            <a:r>
              <a:rPr lang="en-GB" dirty="0">
                <a:solidFill>
                  <a:prstClr val="black"/>
                </a:solidFill>
                <a:latin typeface="Calibri"/>
              </a:rPr>
              <a:t>Vital to understanding the process of speciation </a:t>
            </a:r>
          </a:p>
          <a:p>
            <a:pPr marL="174625" indent="-174625" eaLnBrk="1" fontAlgn="auto" hangingPunct="1">
              <a:spcBef>
                <a:spcPts val="0"/>
              </a:spcBef>
              <a:spcAft>
                <a:spcPts val="600"/>
              </a:spcAft>
              <a:buFont typeface="Arial" pitchFamily="34" charset="0"/>
              <a:buChar char="•"/>
            </a:pPr>
            <a:r>
              <a:rPr lang="en-GB" dirty="0">
                <a:solidFill>
                  <a:prstClr val="black"/>
                </a:solidFill>
                <a:latin typeface="Calibri"/>
              </a:rPr>
              <a:t>Span </a:t>
            </a:r>
            <a:r>
              <a:rPr lang="en-GB" u="sng" dirty="0">
                <a:solidFill>
                  <a:prstClr val="black"/>
                </a:solidFill>
                <a:latin typeface="Calibri"/>
              </a:rPr>
              <a:t>intraspecific</a:t>
            </a:r>
            <a:r>
              <a:rPr lang="en-GB" dirty="0">
                <a:solidFill>
                  <a:prstClr val="black"/>
                </a:solidFill>
                <a:latin typeface="Calibri"/>
              </a:rPr>
              <a:t> and </a:t>
            </a:r>
            <a:r>
              <a:rPr lang="en-GB" u="sng" dirty="0" err="1">
                <a:solidFill>
                  <a:prstClr val="black"/>
                </a:solidFill>
                <a:latin typeface="Calibri"/>
              </a:rPr>
              <a:t>interspecific</a:t>
            </a:r>
            <a:r>
              <a:rPr lang="en-GB" dirty="0">
                <a:solidFill>
                  <a:prstClr val="black"/>
                </a:solidFill>
                <a:latin typeface="Calibri"/>
              </a:rPr>
              <a:t> evolution</a:t>
            </a:r>
          </a:p>
        </p:txBody>
      </p:sp>
      <p:sp>
        <p:nvSpPr>
          <p:cNvPr id="16" name="Rectangle 15"/>
          <p:cNvSpPr/>
          <p:nvPr/>
        </p:nvSpPr>
        <p:spPr>
          <a:xfrm>
            <a:off x="7527226" y="5569722"/>
            <a:ext cx="1348549" cy="523220"/>
          </a:xfrm>
          <a:prstGeom prst="rect">
            <a:avLst/>
          </a:prstGeom>
        </p:spPr>
        <p:txBody>
          <a:bodyPr wrap="square">
            <a:spAutoFit/>
          </a:bodyPr>
          <a:lstStyle/>
          <a:p>
            <a:pPr eaLnBrk="1" fontAlgn="auto" hangingPunct="1">
              <a:spcBef>
                <a:spcPts val="0"/>
              </a:spcBef>
              <a:spcAft>
                <a:spcPts val="0"/>
              </a:spcAft>
            </a:pPr>
            <a:r>
              <a:rPr lang="en-US" sz="1400" dirty="0">
                <a:solidFill>
                  <a:prstClr val="black"/>
                </a:solidFill>
                <a:latin typeface="Calibri"/>
              </a:rPr>
              <a:t>(Wright-Fisher process)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6646123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106" name="Picture 2" descr="D:\Fleliaer\My Documents\Congressen\2011_5thEPC_Rodos\allelic genealogies_1.jpg"/>
          <p:cNvPicPr>
            <a:picLocks noChangeAspect="1" noChangeArrowheads="1"/>
          </p:cNvPicPr>
          <p:nvPr/>
        </p:nvPicPr>
        <p:blipFill>
          <a:blip r:embed="rId3" cstate="print"/>
          <a:srcRect/>
          <a:stretch>
            <a:fillRect/>
          </a:stretch>
        </p:blipFill>
        <p:spPr bwMode="auto">
          <a:xfrm>
            <a:off x="3627437" y="6043613"/>
            <a:ext cx="1889125" cy="122237"/>
          </a:xfrm>
          <a:prstGeom prst="rect">
            <a:avLst/>
          </a:prstGeom>
          <a:noFill/>
        </p:spPr>
      </p:pic>
      <p:pic>
        <p:nvPicPr>
          <p:cNvPr id="7" name="Picture 2" descr="D:\Fleliaer\My Documents\Congressen\2011_5thEPC_Rodos\allelic genealogies_2.jpg"/>
          <p:cNvPicPr>
            <a:picLocks noChangeAspect="1" noChangeArrowheads="1"/>
          </p:cNvPicPr>
          <p:nvPr/>
        </p:nvPicPr>
        <p:blipFill>
          <a:blip r:embed="rId4" cstate="print"/>
          <a:srcRect/>
          <a:stretch>
            <a:fillRect/>
          </a:stretch>
        </p:blipFill>
        <p:spPr bwMode="auto">
          <a:xfrm>
            <a:off x="3621607" y="5805488"/>
            <a:ext cx="1951037" cy="360362"/>
          </a:xfrm>
          <a:prstGeom prst="rect">
            <a:avLst/>
          </a:prstGeom>
          <a:noFill/>
        </p:spPr>
      </p:pic>
      <p:pic>
        <p:nvPicPr>
          <p:cNvPr id="8" name="Picture 4" descr="D:\Fleliaer\My Documents\Congressen\2011_5thEPC_Rodos\allelic genealogies_3.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621882" y="5577681"/>
            <a:ext cx="1951038" cy="590550"/>
          </a:xfrm>
          <a:prstGeom prst="rect">
            <a:avLst/>
          </a:prstGeom>
          <a:noFill/>
        </p:spPr>
      </p:pic>
      <p:pic>
        <p:nvPicPr>
          <p:cNvPr id="9" name="Picture 2" descr="D:\Fleliaer\My Documents\Congressen\2011_5thEPC_Rodos\allelic genealogies_4.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429795" y="3955256"/>
            <a:ext cx="2146300" cy="2212975"/>
          </a:xfrm>
          <a:prstGeom prst="rect">
            <a:avLst/>
          </a:prstGeom>
          <a:noFill/>
        </p:spPr>
      </p:pic>
      <p:pic>
        <p:nvPicPr>
          <p:cNvPr id="18433" name="Picture 1" descr="D:\Fleliaer\My Documents\Congressen\2011_5thEPC_Rodos\allelic genealogies_5.jpg"/>
          <p:cNvPicPr>
            <a:picLocks noChangeAspect="1" noChangeArrowheads="1"/>
          </p:cNvPicPr>
          <p:nvPr/>
        </p:nvPicPr>
        <p:blipFill>
          <a:blip r:embed="rId7" cstate="print">
            <a:clrChange>
              <a:clrFrom>
                <a:srgbClr val="FFFFFF"/>
              </a:clrFrom>
              <a:clrTo>
                <a:srgbClr val="FFFFFF">
                  <a:alpha val="0"/>
                </a:srgbClr>
              </a:clrTo>
            </a:clrChange>
            <a:duotone>
              <a:prstClr val="black"/>
              <a:schemeClr val="bg1">
                <a:tint val="45000"/>
                <a:satMod val="400000"/>
              </a:schemeClr>
            </a:duotone>
          </a:blip>
          <a:srcRect/>
          <a:stretch>
            <a:fillRect/>
          </a:stretch>
        </p:blipFill>
        <p:spPr bwMode="auto">
          <a:xfrm>
            <a:off x="3036888" y="3090861"/>
            <a:ext cx="2876550" cy="3078163"/>
          </a:xfrm>
          <a:prstGeom prst="rect">
            <a:avLst/>
          </a:prstGeom>
          <a:noFill/>
        </p:spPr>
      </p:pic>
      <p:sp>
        <p:nvSpPr>
          <p:cNvPr id="12" name="TextBox 11"/>
          <p:cNvSpPr txBox="1"/>
          <p:nvPr/>
        </p:nvSpPr>
        <p:spPr>
          <a:xfrm>
            <a:off x="3518223" y="2639746"/>
            <a:ext cx="2139304" cy="369332"/>
          </a:xfrm>
          <a:prstGeom prst="rect">
            <a:avLst/>
          </a:prstGeom>
          <a:noFill/>
        </p:spPr>
        <p:txBody>
          <a:bodyPr wrap="none" rtlCol="0">
            <a:spAutoFit/>
          </a:bodyPr>
          <a:lstStyle/>
          <a:p>
            <a:pPr eaLnBrk="1" fontAlgn="auto" hangingPunct="1">
              <a:spcBef>
                <a:spcPts val="0"/>
              </a:spcBef>
              <a:spcAft>
                <a:spcPts val="0"/>
              </a:spcAft>
            </a:pPr>
            <a:r>
              <a:rPr lang="nl-BE" dirty="0">
                <a:solidFill>
                  <a:prstClr val="black"/>
                </a:solidFill>
                <a:latin typeface="Calibri"/>
              </a:rPr>
              <a:t>Barriers to gene flow</a:t>
            </a:r>
          </a:p>
        </p:txBody>
      </p:sp>
      <p:sp>
        <p:nvSpPr>
          <p:cNvPr id="14" name="Isosceles Triangle 13"/>
          <p:cNvSpPr/>
          <p:nvPr/>
        </p:nvSpPr>
        <p:spPr>
          <a:xfrm rot="10800000">
            <a:off x="3874700" y="3102795"/>
            <a:ext cx="350664" cy="607191"/>
          </a:xfrm>
          <a:prstGeom prst="triangle">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16" name="Isosceles Triangle 15"/>
          <p:cNvSpPr/>
          <p:nvPr/>
        </p:nvSpPr>
        <p:spPr>
          <a:xfrm rot="10800000">
            <a:off x="5098925" y="3082247"/>
            <a:ext cx="192265" cy="163474"/>
          </a:xfrm>
          <a:prstGeom prst="triangle">
            <a:avLst>
              <a:gd name="adj" fmla="val 9619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18" name="Title 1"/>
          <p:cNvSpPr>
            <a:spLocks noGrp="1"/>
          </p:cNvSpPr>
          <p:nvPr>
            <p:ph type="title"/>
          </p:nvPr>
        </p:nvSpPr>
        <p:spPr>
          <a:xfrm>
            <a:off x="311151" y="1"/>
            <a:ext cx="8839200" cy="850899"/>
          </a:xfrm>
        </p:spPr>
        <p:txBody>
          <a:bodyPr>
            <a:noAutofit/>
          </a:bodyPr>
          <a:lstStyle/>
          <a:p>
            <a:pPr algn="l"/>
            <a:r>
              <a:rPr lang="nl-BE" sz="3400" dirty="0" smtClean="0">
                <a:solidFill>
                  <a:schemeClr val="bg1">
                    <a:lumMod val="50000"/>
                  </a:schemeClr>
                </a:solidFill>
              </a:rPr>
              <a:t>Phylogeny at the level of populations and species</a:t>
            </a:r>
            <a:endParaRPr lang="nl-BE" sz="3400" dirty="0">
              <a:solidFill>
                <a:schemeClr val="bg1">
                  <a:lumMod val="50000"/>
                </a:schemeClr>
              </a:solidFill>
            </a:endParaRPr>
          </a:p>
        </p:txBody>
      </p:sp>
      <p:sp>
        <p:nvSpPr>
          <p:cNvPr id="11" name="Rectangle 10"/>
          <p:cNvSpPr/>
          <p:nvPr/>
        </p:nvSpPr>
        <p:spPr>
          <a:xfrm>
            <a:off x="3534449" y="6243566"/>
            <a:ext cx="2099486" cy="369332"/>
          </a:xfrm>
          <a:prstGeom prst="rect">
            <a:avLst/>
          </a:prstGeom>
        </p:spPr>
        <p:txBody>
          <a:bodyPr wrap="none">
            <a:spAutoFit/>
          </a:bodyPr>
          <a:lstStyle/>
          <a:p>
            <a:pPr eaLnBrk="1" fontAlgn="auto" hangingPunct="1">
              <a:spcBef>
                <a:spcPts val="0"/>
              </a:spcBef>
              <a:spcAft>
                <a:spcPts val="0"/>
              </a:spcAft>
            </a:pPr>
            <a:r>
              <a:rPr lang="nl-BE" b="1" dirty="0">
                <a:solidFill>
                  <a:srgbClr val="1F497D">
                    <a:lumMod val="60000"/>
                    <a:lumOff val="40000"/>
                  </a:srgbClr>
                </a:solidFill>
                <a:latin typeface="Calibri"/>
              </a:rPr>
              <a:t>coalescence process</a:t>
            </a:r>
          </a:p>
        </p:txBody>
      </p:sp>
      <p:sp>
        <p:nvSpPr>
          <p:cNvPr id="13" name="Oval 12"/>
          <p:cNvSpPr/>
          <p:nvPr/>
        </p:nvSpPr>
        <p:spPr>
          <a:xfrm>
            <a:off x="6002338" y="6388100"/>
            <a:ext cx="120650" cy="120650"/>
          </a:xfrm>
          <a:prstGeom prst="ellipse">
            <a:avLst/>
          </a:prstGeom>
          <a:no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5" name="TextBox 14"/>
          <p:cNvSpPr txBox="1"/>
          <p:nvPr/>
        </p:nvSpPr>
        <p:spPr>
          <a:xfrm>
            <a:off x="6053138" y="6283325"/>
            <a:ext cx="2693238" cy="307777"/>
          </a:xfrm>
          <a:prstGeom prst="rect">
            <a:avLst/>
          </a:prstGeom>
          <a:noFill/>
        </p:spPr>
        <p:txBody>
          <a:bodyPr wrap="none" rtlCol="0">
            <a:spAutoFit/>
          </a:bodyPr>
          <a:lstStyle/>
          <a:p>
            <a:pPr eaLnBrk="1" fontAlgn="auto" hangingPunct="1">
              <a:spcBef>
                <a:spcPts val="0"/>
              </a:spcBef>
              <a:spcAft>
                <a:spcPts val="0"/>
              </a:spcAft>
            </a:pPr>
            <a:r>
              <a:rPr lang="en-US" sz="1400" dirty="0">
                <a:solidFill>
                  <a:prstClr val="black"/>
                </a:solidFill>
                <a:latin typeface="Calibri"/>
              </a:rPr>
              <a:t>: individual organisms / allele copy</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1078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6" grpId="0" animBg="1"/>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D:\Fleliaer\My Documents\Congressen\2011_5thEPC_Rodos\allelic genealogies_5.jpg"/>
          <p:cNvPicPr>
            <a:picLocks noChangeAspect="1" noChangeArrowheads="1"/>
          </p:cNvPicPr>
          <p:nvPr/>
        </p:nvPicPr>
        <p:blipFill>
          <a:blip r:embed="rId3" cstate="print"/>
          <a:srcRect/>
          <a:stretch>
            <a:fillRect/>
          </a:stretch>
        </p:blipFill>
        <p:spPr bwMode="auto">
          <a:xfrm>
            <a:off x="2771775" y="2352675"/>
            <a:ext cx="3486150" cy="3822700"/>
          </a:xfrm>
          <a:prstGeom prst="rect">
            <a:avLst/>
          </a:prstGeom>
          <a:noFill/>
        </p:spPr>
      </p:pic>
      <p:sp>
        <p:nvSpPr>
          <p:cNvPr id="5" name="Isosceles Triangle 4"/>
          <p:cNvSpPr/>
          <p:nvPr/>
        </p:nvSpPr>
        <p:spPr>
          <a:xfrm rot="10800000">
            <a:off x="3874700" y="2377332"/>
            <a:ext cx="350664" cy="1332655"/>
          </a:xfrm>
          <a:prstGeom prst="triangle">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6" name="Isosceles Triangle 5"/>
          <p:cNvSpPr/>
          <p:nvPr/>
        </p:nvSpPr>
        <p:spPr>
          <a:xfrm rot="10800000">
            <a:off x="5253036" y="2371723"/>
            <a:ext cx="200025" cy="709614"/>
          </a:xfrm>
          <a:prstGeom prst="triangle">
            <a:avLst>
              <a:gd name="adj" fmla="val 9619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7" name="TextBox 6"/>
          <p:cNvSpPr txBox="1"/>
          <p:nvPr/>
        </p:nvSpPr>
        <p:spPr>
          <a:xfrm>
            <a:off x="3125124" y="1957395"/>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8" name="TextBox 7"/>
          <p:cNvSpPr txBox="1"/>
          <p:nvPr/>
        </p:nvSpPr>
        <p:spPr>
          <a:xfrm>
            <a:off x="4591974" y="1964300"/>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9" name="TextBox 8"/>
          <p:cNvSpPr txBox="1"/>
          <p:nvPr/>
        </p:nvSpPr>
        <p:spPr>
          <a:xfrm>
            <a:off x="5782599" y="1964300"/>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cxnSp>
        <p:nvCxnSpPr>
          <p:cNvPr id="11" name="Straight Connector 10"/>
          <p:cNvCxnSpPr/>
          <p:nvPr/>
        </p:nvCxnSpPr>
        <p:spPr>
          <a:xfrm>
            <a:off x="5113020" y="3238500"/>
            <a:ext cx="1349693"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462713" y="3070860"/>
            <a:ext cx="413896" cy="369332"/>
          </a:xfrm>
          <a:prstGeom prst="rect">
            <a:avLst/>
          </a:prstGeom>
          <a:noFill/>
        </p:spPr>
        <p:txBody>
          <a:bodyPr wrap="none" rtlCol="0">
            <a:spAutoFit/>
          </a:bodyPr>
          <a:lstStyle/>
          <a:p>
            <a:pPr eaLnBrk="1" fontAlgn="auto" hangingPunct="1">
              <a:spcBef>
                <a:spcPts val="0"/>
              </a:spcBef>
              <a:spcAft>
                <a:spcPts val="0"/>
              </a:spcAft>
            </a:pPr>
            <a:r>
              <a:rPr lang="nl-BE" dirty="0">
                <a:solidFill>
                  <a:prstClr val="black"/>
                </a:solidFill>
                <a:latin typeface="Calibri"/>
              </a:rPr>
              <a:t>T2</a:t>
            </a:r>
          </a:p>
        </p:txBody>
      </p:sp>
      <p:cxnSp>
        <p:nvCxnSpPr>
          <p:cNvPr id="13" name="Straight Connector 12"/>
          <p:cNvCxnSpPr/>
          <p:nvPr/>
        </p:nvCxnSpPr>
        <p:spPr>
          <a:xfrm>
            <a:off x="4366260" y="4030980"/>
            <a:ext cx="2096453"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462713" y="3863340"/>
            <a:ext cx="413896" cy="369332"/>
          </a:xfrm>
          <a:prstGeom prst="rect">
            <a:avLst/>
          </a:prstGeom>
          <a:noFill/>
        </p:spPr>
        <p:txBody>
          <a:bodyPr wrap="none" rtlCol="0">
            <a:spAutoFit/>
          </a:bodyPr>
          <a:lstStyle/>
          <a:p>
            <a:pPr eaLnBrk="1" fontAlgn="auto" hangingPunct="1">
              <a:spcBef>
                <a:spcPts val="0"/>
              </a:spcBef>
              <a:spcAft>
                <a:spcPts val="0"/>
              </a:spcAft>
            </a:pPr>
            <a:r>
              <a:rPr lang="nl-BE" dirty="0">
                <a:solidFill>
                  <a:prstClr val="black"/>
                </a:solidFill>
                <a:latin typeface="Calibri"/>
              </a:rPr>
              <a:t>T1</a:t>
            </a:r>
          </a:p>
        </p:txBody>
      </p:sp>
      <p:sp>
        <p:nvSpPr>
          <p:cNvPr id="16" name="Title 1"/>
          <p:cNvSpPr>
            <a:spLocks noGrp="1"/>
          </p:cNvSpPr>
          <p:nvPr>
            <p:ph type="title"/>
          </p:nvPr>
        </p:nvSpPr>
        <p:spPr>
          <a:xfrm>
            <a:off x="311151" y="1"/>
            <a:ext cx="8839200" cy="850899"/>
          </a:xfrm>
        </p:spPr>
        <p:txBody>
          <a:bodyPr>
            <a:noAutofit/>
          </a:bodyPr>
          <a:lstStyle/>
          <a:p>
            <a:pPr algn="l"/>
            <a:r>
              <a:rPr lang="nl-BE" sz="3400" dirty="0" smtClean="0">
                <a:solidFill>
                  <a:schemeClr val="bg1">
                    <a:lumMod val="50000"/>
                  </a:schemeClr>
                </a:solidFill>
              </a:rPr>
              <a:t>Phylogeny at the level of populations and species</a:t>
            </a:r>
            <a:endParaRPr lang="nl-BE" sz="3400" dirty="0">
              <a:solidFill>
                <a:schemeClr val="bg1">
                  <a:lumMod val="50000"/>
                </a:schemeClr>
              </a:solidFill>
            </a:endParaRPr>
          </a:p>
        </p:txBody>
      </p:sp>
      <p:cxnSp>
        <p:nvCxnSpPr>
          <p:cNvPr id="15" name="Straight Arrow Connector 14"/>
          <p:cNvCxnSpPr/>
          <p:nvPr/>
        </p:nvCxnSpPr>
        <p:spPr>
          <a:xfrm rot="16200000" flipV="1">
            <a:off x="5069772" y="4245372"/>
            <a:ext cx="3842545" cy="1"/>
          </a:xfrm>
          <a:prstGeom prst="straightConnector1">
            <a:avLst/>
          </a:prstGeom>
          <a:ln w="28575">
            <a:solidFill>
              <a:schemeClr val="accent1">
                <a:lumMod val="75000"/>
              </a:schemeClr>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7077818" y="2341534"/>
            <a:ext cx="546945" cy="307777"/>
          </a:xfrm>
          <a:prstGeom prst="rect">
            <a:avLst/>
          </a:prstGeom>
          <a:noFill/>
        </p:spPr>
        <p:txBody>
          <a:bodyPr wrap="none" rtlCol="0">
            <a:spAutoFit/>
          </a:bodyPr>
          <a:lstStyle/>
          <a:p>
            <a:pPr eaLnBrk="1" fontAlgn="auto" hangingPunct="1">
              <a:spcBef>
                <a:spcPts val="0"/>
              </a:spcBef>
              <a:spcAft>
                <a:spcPts val="0"/>
              </a:spcAft>
            </a:pPr>
            <a:r>
              <a:rPr lang="nl-BE" sz="1400" dirty="0">
                <a:solidFill>
                  <a:prstClr val="black"/>
                </a:solidFill>
                <a:latin typeface="Calibri"/>
              </a:rPr>
              <a:t>Time</a:t>
            </a:r>
          </a:p>
        </p:txBody>
      </p:sp>
      <p:sp>
        <p:nvSpPr>
          <p:cNvPr id="18" name="Rectangle 17"/>
          <p:cNvSpPr/>
          <p:nvPr/>
        </p:nvSpPr>
        <p:spPr>
          <a:xfrm>
            <a:off x="2394065" y="1098034"/>
            <a:ext cx="4362220" cy="369332"/>
          </a:xfrm>
          <a:prstGeom prst="rect">
            <a:avLst/>
          </a:prstGeom>
        </p:spPr>
        <p:txBody>
          <a:bodyPr wrap="none">
            <a:spAutoFit/>
          </a:bodyPr>
          <a:lstStyle/>
          <a:p>
            <a:pPr eaLnBrk="1" fontAlgn="auto" hangingPunct="1">
              <a:spcBef>
                <a:spcPts val="0"/>
              </a:spcBef>
              <a:spcAft>
                <a:spcPts val="0"/>
              </a:spcAft>
            </a:pPr>
            <a:r>
              <a:rPr lang="en-US" dirty="0">
                <a:solidFill>
                  <a:prstClr val="black"/>
                </a:solidFill>
                <a:latin typeface="Calibri"/>
              </a:rPr>
              <a:t>separately evolving metapopulation lineages</a:t>
            </a:r>
          </a:p>
        </p:txBody>
      </p:sp>
      <p:cxnSp>
        <p:nvCxnSpPr>
          <p:cNvPr id="20" name="Straight Arrow Connector 19"/>
          <p:cNvCxnSpPr>
            <a:stCxn id="18" idx="2"/>
            <a:endCxn id="7" idx="0"/>
          </p:cNvCxnSpPr>
          <p:nvPr/>
        </p:nvCxnSpPr>
        <p:spPr>
          <a:xfrm flipH="1">
            <a:off x="3306424" y="1467366"/>
            <a:ext cx="1268751" cy="4900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8" idx="2"/>
            <a:endCxn id="8" idx="0"/>
          </p:cNvCxnSpPr>
          <p:nvPr/>
        </p:nvCxnSpPr>
        <p:spPr>
          <a:xfrm>
            <a:off x="4575175" y="1467366"/>
            <a:ext cx="192488" cy="4969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 idx="2"/>
          </p:cNvCxnSpPr>
          <p:nvPr/>
        </p:nvCxnSpPr>
        <p:spPr>
          <a:xfrm>
            <a:off x="4575175" y="1467366"/>
            <a:ext cx="1228725" cy="5138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272007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8" name="Picture 6" descr="D:\Fleliaer\My Documents\Congressen\2011_5thEPC_Rodos\coalescent_trees_1.jpg"/>
          <p:cNvPicPr>
            <a:picLocks noChangeAspect="1" noChangeArrowheads="1"/>
          </p:cNvPicPr>
          <p:nvPr/>
        </p:nvPicPr>
        <p:blipFill>
          <a:blip r:embed="rId3" cstate="print"/>
          <a:srcRect t="6558"/>
          <a:stretch>
            <a:fillRect/>
          </a:stretch>
        </p:blipFill>
        <p:spPr bwMode="auto">
          <a:xfrm>
            <a:off x="877464" y="2309021"/>
            <a:ext cx="3486150" cy="3856829"/>
          </a:xfrm>
          <a:prstGeom prst="rect">
            <a:avLst/>
          </a:prstGeom>
          <a:noFill/>
        </p:spPr>
      </p:pic>
      <p:pic>
        <p:nvPicPr>
          <p:cNvPr id="4" name="Picture 2" descr="D:\Fleliaer\My Documents\Congressen\2011_5thEPC_Rodos\coalescent_trees_2.jpg"/>
          <p:cNvPicPr>
            <a:picLocks noChangeAspect="1" noChangeArrowheads="1"/>
          </p:cNvPicPr>
          <p:nvPr/>
        </p:nvPicPr>
        <p:blipFill>
          <a:blip r:embed="rId4" cstate="print"/>
          <a:srcRect t="6540"/>
          <a:stretch>
            <a:fillRect/>
          </a:stretch>
        </p:blipFill>
        <p:spPr bwMode="auto">
          <a:xfrm>
            <a:off x="4956090" y="2263775"/>
            <a:ext cx="3486150" cy="3902075"/>
          </a:xfrm>
          <a:prstGeom prst="rect">
            <a:avLst/>
          </a:prstGeom>
          <a:noFill/>
        </p:spPr>
      </p:pic>
      <p:sp>
        <p:nvSpPr>
          <p:cNvPr id="5" name="TextBox 4"/>
          <p:cNvSpPr txBox="1"/>
          <p:nvPr/>
        </p:nvSpPr>
        <p:spPr>
          <a:xfrm>
            <a:off x="1236663" y="1938080"/>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6" name="TextBox 5"/>
          <p:cNvSpPr txBox="1"/>
          <p:nvPr/>
        </p:nvSpPr>
        <p:spPr>
          <a:xfrm>
            <a:off x="2703513" y="1944985"/>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7" name="TextBox 6"/>
          <p:cNvSpPr txBox="1"/>
          <p:nvPr/>
        </p:nvSpPr>
        <p:spPr>
          <a:xfrm>
            <a:off x="3894138" y="1944985"/>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cxnSp>
        <p:nvCxnSpPr>
          <p:cNvPr id="8" name="Straight Connector 7"/>
          <p:cNvCxnSpPr/>
          <p:nvPr/>
        </p:nvCxnSpPr>
        <p:spPr>
          <a:xfrm flipV="1">
            <a:off x="4095750" y="3195036"/>
            <a:ext cx="971550" cy="9664"/>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90102" y="3032495"/>
            <a:ext cx="388248" cy="338554"/>
          </a:xfrm>
          <a:prstGeom prst="rect">
            <a:avLst/>
          </a:prstGeom>
          <a:solidFill>
            <a:schemeClr val="bg1"/>
          </a:solidFill>
        </p:spPr>
        <p:txBody>
          <a:bodyPr wrap="none" rtlCol="0">
            <a:spAutoFit/>
          </a:bodyPr>
          <a:lstStyle/>
          <a:p>
            <a:pPr eaLnBrk="1" fontAlgn="auto" hangingPunct="1">
              <a:spcBef>
                <a:spcPts val="0"/>
              </a:spcBef>
              <a:spcAft>
                <a:spcPts val="0"/>
              </a:spcAft>
            </a:pPr>
            <a:r>
              <a:rPr lang="nl-BE" sz="1600" dirty="0">
                <a:solidFill>
                  <a:prstClr val="black"/>
                </a:solidFill>
                <a:latin typeface="Calibri"/>
              </a:rPr>
              <a:t>T2</a:t>
            </a:r>
          </a:p>
        </p:txBody>
      </p:sp>
      <p:cxnSp>
        <p:nvCxnSpPr>
          <p:cNvPr id="10" name="Straight Connector 9"/>
          <p:cNvCxnSpPr/>
          <p:nvPr/>
        </p:nvCxnSpPr>
        <p:spPr>
          <a:xfrm>
            <a:off x="3805238" y="3992615"/>
            <a:ext cx="1595437"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390102" y="3824975"/>
            <a:ext cx="388248" cy="338554"/>
          </a:xfrm>
          <a:prstGeom prst="rect">
            <a:avLst/>
          </a:prstGeom>
          <a:solidFill>
            <a:schemeClr val="bg1"/>
          </a:solidFill>
        </p:spPr>
        <p:txBody>
          <a:bodyPr wrap="none" rtlCol="0">
            <a:spAutoFit/>
          </a:bodyPr>
          <a:lstStyle/>
          <a:p>
            <a:pPr eaLnBrk="1" fontAlgn="auto" hangingPunct="1">
              <a:spcBef>
                <a:spcPts val="0"/>
              </a:spcBef>
              <a:spcAft>
                <a:spcPts val="0"/>
              </a:spcAft>
            </a:pPr>
            <a:r>
              <a:rPr lang="nl-BE" sz="1600" dirty="0">
                <a:solidFill>
                  <a:prstClr val="black"/>
                </a:solidFill>
                <a:latin typeface="Calibri"/>
              </a:rPr>
              <a:t>T1</a:t>
            </a:r>
          </a:p>
        </p:txBody>
      </p:sp>
      <p:sp>
        <p:nvSpPr>
          <p:cNvPr id="28" name="TextBox 27"/>
          <p:cNvSpPr txBox="1"/>
          <p:nvPr/>
        </p:nvSpPr>
        <p:spPr>
          <a:xfrm>
            <a:off x="5237163" y="1922205"/>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29" name="TextBox 28"/>
          <p:cNvSpPr txBox="1"/>
          <p:nvPr/>
        </p:nvSpPr>
        <p:spPr>
          <a:xfrm>
            <a:off x="6704013" y="1929110"/>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30" name="TextBox 29"/>
          <p:cNvSpPr txBox="1"/>
          <p:nvPr/>
        </p:nvSpPr>
        <p:spPr>
          <a:xfrm>
            <a:off x="7894638" y="1929110"/>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sp>
        <p:nvSpPr>
          <p:cNvPr id="32" name="Title 1"/>
          <p:cNvSpPr>
            <a:spLocks noGrp="1"/>
          </p:cNvSpPr>
          <p:nvPr>
            <p:ph type="title"/>
          </p:nvPr>
        </p:nvSpPr>
        <p:spPr>
          <a:xfrm>
            <a:off x="311151" y="1"/>
            <a:ext cx="8839200" cy="850899"/>
          </a:xfrm>
        </p:spPr>
        <p:txBody>
          <a:bodyPr>
            <a:noAutofit/>
          </a:bodyPr>
          <a:lstStyle/>
          <a:p>
            <a:pPr algn="l"/>
            <a:r>
              <a:rPr lang="nl-BE" sz="3400" dirty="0" smtClean="0">
                <a:solidFill>
                  <a:schemeClr val="bg1">
                    <a:lumMod val="50000"/>
                  </a:schemeClr>
                </a:solidFill>
              </a:rPr>
              <a:t>Phylogeny at the level of populations and species</a:t>
            </a:r>
            <a:endParaRPr lang="nl-BE" sz="3400" dirty="0">
              <a:solidFill>
                <a:schemeClr val="bg1">
                  <a:lumMod val="50000"/>
                </a:schemeClr>
              </a:solidFill>
            </a:endParaRPr>
          </a:p>
        </p:txBody>
      </p:sp>
      <p:sp>
        <p:nvSpPr>
          <p:cNvPr id="33" name="Oval 32"/>
          <p:cNvSpPr/>
          <p:nvPr/>
        </p:nvSpPr>
        <p:spPr>
          <a:xfrm>
            <a:off x="3098800" y="3295650"/>
            <a:ext cx="133350" cy="13335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38" name="Oval 37"/>
          <p:cNvSpPr/>
          <p:nvPr/>
        </p:nvSpPr>
        <p:spPr>
          <a:xfrm>
            <a:off x="2501900" y="5778500"/>
            <a:ext cx="133350" cy="13335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39" name="TextBox 38"/>
          <p:cNvSpPr txBox="1"/>
          <p:nvPr/>
        </p:nvSpPr>
        <p:spPr>
          <a:xfrm>
            <a:off x="4395489" y="5822534"/>
            <a:ext cx="846514" cy="338554"/>
          </a:xfrm>
          <a:prstGeom prst="rect">
            <a:avLst/>
          </a:prstGeom>
          <a:noFill/>
        </p:spPr>
        <p:txBody>
          <a:bodyPr wrap="none" rtlCol="0">
            <a:spAutoFit/>
          </a:bodyPr>
          <a:lstStyle/>
          <a:p>
            <a:pPr eaLnBrk="1" fontAlgn="auto" hangingPunct="1">
              <a:spcBef>
                <a:spcPts val="0"/>
              </a:spcBef>
              <a:spcAft>
                <a:spcPts val="0"/>
              </a:spcAft>
            </a:pPr>
            <a:r>
              <a:rPr lang="nl-BE" sz="1600" dirty="0">
                <a:solidFill>
                  <a:srgbClr val="FF9900"/>
                </a:solidFill>
                <a:latin typeface="Calibri"/>
              </a:rPr>
              <a:t>= MRCA</a:t>
            </a:r>
          </a:p>
        </p:txBody>
      </p:sp>
      <p:sp>
        <p:nvSpPr>
          <p:cNvPr id="45" name="Oval 44"/>
          <p:cNvSpPr/>
          <p:nvPr/>
        </p:nvSpPr>
        <p:spPr>
          <a:xfrm>
            <a:off x="6584950" y="5784850"/>
            <a:ext cx="133350" cy="13335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46" name="Oval 45"/>
          <p:cNvSpPr/>
          <p:nvPr/>
        </p:nvSpPr>
        <p:spPr>
          <a:xfrm>
            <a:off x="6578600" y="4413250"/>
            <a:ext cx="133350" cy="13335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47" name="Oval 46"/>
          <p:cNvSpPr/>
          <p:nvPr/>
        </p:nvSpPr>
        <p:spPr>
          <a:xfrm>
            <a:off x="4264964" y="5908259"/>
            <a:ext cx="133350" cy="13335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24" name="Rectangle 23"/>
          <p:cNvSpPr/>
          <p:nvPr/>
        </p:nvSpPr>
        <p:spPr>
          <a:xfrm>
            <a:off x="5436999" y="6184900"/>
            <a:ext cx="2714141" cy="369332"/>
          </a:xfrm>
          <a:prstGeom prst="rect">
            <a:avLst/>
          </a:prstGeom>
        </p:spPr>
        <p:txBody>
          <a:bodyPr wrap="none">
            <a:spAutoFit/>
          </a:bodyPr>
          <a:lstStyle/>
          <a:p>
            <a:pPr eaLnBrk="1" fontAlgn="auto" hangingPunct="1">
              <a:spcBef>
                <a:spcPts val="0"/>
              </a:spcBef>
              <a:spcAft>
                <a:spcPts val="0"/>
              </a:spcAft>
            </a:pPr>
            <a:r>
              <a:rPr lang="en-US" b="1" dirty="0">
                <a:solidFill>
                  <a:srgbClr val="FF0000"/>
                </a:solidFill>
                <a:latin typeface="Calibri"/>
              </a:rPr>
              <a:t>incomplete lineage sorting</a:t>
            </a:r>
            <a:endParaRPr lang="nl-BE" b="1" dirty="0">
              <a:solidFill>
                <a:srgbClr val="FF0000"/>
              </a:solidFill>
              <a:latin typeface="Calibri"/>
            </a:endParaRPr>
          </a:p>
        </p:txBody>
      </p:sp>
      <p:sp>
        <p:nvSpPr>
          <p:cNvPr id="22" name="Rectangle 21"/>
          <p:cNvSpPr/>
          <p:nvPr/>
        </p:nvSpPr>
        <p:spPr>
          <a:xfrm>
            <a:off x="1711136" y="6184900"/>
            <a:ext cx="1857047" cy="369332"/>
          </a:xfrm>
          <a:prstGeom prst="rect">
            <a:avLst/>
          </a:prstGeom>
        </p:spPr>
        <p:txBody>
          <a:bodyPr wrap="none">
            <a:spAutoFit/>
          </a:bodyPr>
          <a:lstStyle/>
          <a:p>
            <a:pPr eaLnBrk="1" fontAlgn="auto" hangingPunct="1">
              <a:spcBef>
                <a:spcPts val="0"/>
              </a:spcBef>
              <a:spcAft>
                <a:spcPts val="0"/>
              </a:spcAft>
            </a:pPr>
            <a:r>
              <a:rPr lang="en-US" b="1" dirty="0">
                <a:solidFill>
                  <a:srgbClr val="FF0000"/>
                </a:solidFill>
                <a:latin typeface="Calibri"/>
              </a:rPr>
              <a:t>deep coalescence</a:t>
            </a:r>
            <a:endParaRPr lang="nl-BE" b="1" dirty="0">
              <a:solidFill>
                <a:srgbClr val="FF0000"/>
              </a:solidFill>
              <a:latin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715560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itle 1"/>
          <p:cNvSpPr>
            <a:spLocks noGrp="1"/>
          </p:cNvSpPr>
          <p:nvPr>
            <p:ph type="title"/>
          </p:nvPr>
        </p:nvSpPr>
        <p:spPr>
          <a:xfrm>
            <a:off x="311151" y="1"/>
            <a:ext cx="8839200" cy="850899"/>
          </a:xfrm>
        </p:spPr>
        <p:txBody>
          <a:bodyPr>
            <a:noAutofit/>
          </a:bodyPr>
          <a:lstStyle/>
          <a:p>
            <a:pPr algn="l"/>
            <a:r>
              <a:rPr lang="nl-BE" sz="3400" dirty="0" smtClean="0">
                <a:solidFill>
                  <a:schemeClr val="bg1">
                    <a:lumMod val="50000"/>
                  </a:schemeClr>
                </a:solidFill>
              </a:rPr>
              <a:t>Phylogeny at the level of populations and species</a:t>
            </a:r>
            <a:endParaRPr lang="nl-BE" sz="3400" dirty="0">
              <a:solidFill>
                <a:schemeClr val="bg1">
                  <a:lumMod val="50000"/>
                </a:schemeClr>
              </a:solidFill>
            </a:endParaRPr>
          </a:p>
        </p:txBody>
      </p:sp>
      <p:sp>
        <p:nvSpPr>
          <p:cNvPr id="7" name="TextBox 6"/>
          <p:cNvSpPr txBox="1"/>
          <p:nvPr/>
        </p:nvSpPr>
        <p:spPr>
          <a:xfrm>
            <a:off x="2643423" y="1938080"/>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8" name="TextBox 7"/>
          <p:cNvSpPr txBox="1"/>
          <p:nvPr/>
        </p:nvSpPr>
        <p:spPr>
          <a:xfrm>
            <a:off x="4110273" y="1944985"/>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9" name="TextBox 8"/>
          <p:cNvSpPr txBox="1"/>
          <p:nvPr/>
        </p:nvSpPr>
        <p:spPr>
          <a:xfrm>
            <a:off x="5300898" y="1944985"/>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cxnSp>
        <p:nvCxnSpPr>
          <p:cNvPr id="10" name="Straight Arrow Connector 9"/>
          <p:cNvCxnSpPr/>
          <p:nvPr/>
        </p:nvCxnSpPr>
        <p:spPr>
          <a:xfrm rot="16200000" flipV="1">
            <a:off x="75760" y="4245372"/>
            <a:ext cx="3842545" cy="1"/>
          </a:xfrm>
          <a:prstGeom prst="straightConnector1">
            <a:avLst/>
          </a:prstGeom>
          <a:ln w="28575">
            <a:solidFill>
              <a:schemeClr val="accent1">
                <a:lumMod val="75000"/>
              </a:schemeClr>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1266825" y="2300288"/>
            <a:ext cx="614271" cy="369332"/>
          </a:xfrm>
          <a:prstGeom prst="rect">
            <a:avLst/>
          </a:prstGeom>
          <a:noFill/>
        </p:spPr>
        <p:txBody>
          <a:bodyPr wrap="none" rtlCol="0">
            <a:spAutoFit/>
          </a:bodyPr>
          <a:lstStyle/>
          <a:p>
            <a:pPr eaLnBrk="1" fontAlgn="auto" hangingPunct="1">
              <a:spcBef>
                <a:spcPts val="0"/>
              </a:spcBef>
              <a:spcAft>
                <a:spcPts val="0"/>
              </a:spcAft>
            </a:pPr>
            <a:r>
              <a:rPr lang="nl-BE" dirty="0">
                <a:solidFill>
                  <a:prstClr val="black"/>
                </a:solidFill>
                <a:latin typeface="Calibri"/>
              </a:rPr>
              <a:t>time</a:t>
            </a:r>
          </a:p>
        </p:txBody>
      </p:sp>
      <p:pic>
        <p:nvPicPr>
          <p:cNvPr id="13" name="Picture 6" descr="D:\Fleliaer\My Documents\Congressen\2011_5thEPC_Rodos\coalescent_trees_1.jpg"/>
          <p:cNvPicPr>
            <a:picLocks noChangeAspect="1" noChangeArrowheads="1"/>
          </p:cNvPicPr>
          <p:nvPr/>
        </p:nvPicPr>
        <p:blipFill>
          <a:blip r:embed="rId3" cstate="print"/>
          <a:srcRect t="6558"/>
          <a:stretch>
            <a:fillRect/>
          </a:stretch>
        </p:blipFill>
        <p:spPr bwMode="auto">
          <a:xfrm>
            <a:off x="2276475" y="2315014"/>
            <a:ext cx="3486150" cy="3856829"/>
          </a:xfrm>
          <a:prstGeom prst="rect">
            <a:avLst/>
          </a:prstGeom>
          <a:noFill/>
        </p:spPr>
      </p:pic>
      <p:pic>
        <p:nvPicPr>
          <p:cNvPr id="14" name="Picture 1" descr="D:\Fleliaer\My Documents\Congressen\2011_5thEPC_Rodos\allelic genealogies_mutations_1.jpg"/>
          <p:cNvPicPr>
            <a:picLocks noChangeAspect="1" noChangeArrowheads="1"/>
          </p:cNvPicPr>
          <p:nvPr/>
        </p:nvPicPr>
        <p:blipFill>
          <a:blip r:embed="rId4" cstate="print"/>
          <a:srcRect/>
          <a:stretch>
            <a:fillRect/>
          </a:stretch>
        </p:blipFill>
        <p:spPr bwMode="auto">
          <a:xfrm>
            <a:off x="2272204" y="2342968"/>
            <a:ext cx="3486150" cy="3822700"/>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2472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D:\Fleliaer\My Documents\Congressen\2011_5thEPC_Rodos\allelic genealogies_mutations_2.jpg"/>
          <p:cNvPicPr>
            <a:picLocks noChangeAspect="1" noChangeArrowheads="1"/>
          </p:cNvPicPr>
          <p:nvPr/>
        </p:nvPicPr>
        <p:blipFill>
          <a:blip r:embed="rId3" cstate="print"/>
          <a:srcRect/>
          <a:stretch>
            <a:fillRect/>
          </a:stretch>
        </p:blipFill>
        <p:spPr bwMode="auto">
          <a:xfrm>
            <a:off x="2279092" y="2349341"/>
            <a:ext cx="3486150" cy="3816350"/>
          </a:xfrm>
          <a:prstGeom prst="rect">
            <a:avLst/>
          </a:prstGeom>
          <a:noFill/>
        </p:spPr>
      </p:pic>
      <p:sp>
        <p:nvSpPr>
          <p:cNvPr id="9" name="TextBox 8"/>
          <p:cNvSpPr txBox="1"/>
          <p:nvPr/>
        </p:nvSpPr>
        <p:spPr>
          <a:xfrm>
            <a:off x="2643423" y="1938080"/>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0" name="TextBox 9"/>
          <p:cNvSpPr txBox="1"/>
          <p:nvPr/>
        </p:nvSpPr>
        <p:spPr>
          <a:xfrm>
            <a:off x="4110273" y="1944985"/>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1" name="TextBox 10"/>
          <p:cNvSpPr txBox="1"/>
          <p:nvPr/>
        </p:nvSpPr>
        <p:spPr>
          <a:xfrm>
            <a:off x="5300898" y="1944985"/>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sp>
        <p:nvSpPr>
          <p:cNvPr id="16" name="Title 1"/>
          <p:cNvSpPr>
            <a:spLocks noGrp="1"/>
          </p:cNvSpPr>
          <p:nvPr>
            <p:ph type="title"/>
          </p:nvPr>
        </p:nvSpPr>
        <p:spPr>
          <a:xfrm>
            <a:off x="311151" y="1"/>
            <a:ext cx="8839200" cy="850899"/>
          </a:xfrm>
        </p:spPr>
        <p:txBody>
          <a:bodyPr>
            <a:noAutofit/>
          </a:bodyPr>
          <a:lstStyle/>
          <a:p>
            <a:pPr algn="l"/>
            <a:r>
              <a:rPr lang="nl-BE" sz="3400" dirty="0" smtClean="0">
                <a:solidFill>
                  <a:schemeClr val="bg1">
                    <a:lumMod val="50000"/>
                  </a:schemeClr>
                </a:solidFill>
              </a:rPr>
              <a:t>Phylogeny at the level of populations and species</a:t>
            </a:r>
            <a:endParaRPr lang="nl-BE" sz="3400" dirty="0">
              <a:solidFill>
                <a:schemeClr val="bg1">
                  <a:lumMod val="50000"/>
                </a:schemeClr>
              </a:solidFill>
            </a:endParaRPr>
          </a:p>
        </p:txBody>
      </p:sp>
      <p:cxnSp>
        <p:nvCxnSpPr>
          <p:cNvPr id="18" name="Straight Arrow Connector 17"/>
          <p:cNvCxnSpPr/>
          <p:nvPr/>
        </p:nvCxnSpPr>
        <p:spPr>
          <a:xfrm rot="16200000" flipV="1">
            <a:off x="75760" y="4245372"/>
            <a:ext cx="3842545" cy="1"/>
          </a:xfrm>
          <a:prstGeom prst="straightConnector1">
            <a:avLst/>
          </a:prstGeom>
          <a:ln w="28575">
            <a:solidFill>
              <a:schemeClr val="accent1">
                <a:lumMod val="75000"/>
              </a:schemeClr>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311150" y="2584795"/>
            <a:ext cx="1592601" cy="646331"/>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eaLnBrk="1" fontAlgn="auto" hangingPunct="1">
              <a:spcBef>
                <a:spcPts val="0"/>
              </a:spcBef>
              <a:spcAft>
                <a:spcPts val="0"/>
              </a:spcAft>
            </a:pPr>
            <a:r>
              <a:rPr lang="nl-BE" b="1" dirty="0">
                <a:solidFill>
                  <a:prstClr val="white"/>
                </a:solidFill>
              </a:rPr>
              <a:t>Trans-species polymorphism</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299821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D:\Fleliaer\My Documents\Congressen\2011_5thEPC_Rodos\allelic genealogies_mutations_2.jpg"/>
          <p:cNvPicPr>
            <a:picLocks noChangeAspect="1" noChangeArrowheads="1"/>
          </p:cNvPicPr>
          <p:nvPr/>
        </p:nvPicPr>
        <p:blipFill>
          <a:blip r:embed="rId3" cstate="print"/>
          <a:srcRect/>
          <a:stretch>
            <a:fillRect/>
          </a:stretch>
        </p:blipFill>
        <p:spPr bwMode="auto">
          <a:xfrm>
            <a:off x="2279092" y="2349341"/>
            <a:ext cx="3486150" cy="3816350"/>
          </a:xfrm>
          <a:prstGeom prst="rect">
            <a:avLst/>
          </a:prstGeom>
          <a:noFill/>
        </p:spPr>
      </p:pic>
      <p:pic>
        <p:nvPicPr>
          <p:cNvPr id="56322" name="Picture 2" descr="D:\Fleliaer\My Documents\Congressen\2011_5thEPC_Rodos\allelic genealogies_mutations_2_cladogram.jpg"/>
          <p:cNvPicPr>
            <a:picLocks noChangeAspect="1" noChangeArrowheads="1"/>
          </p:cNvPicPr>
          <p:nvPr/>
        </p:nvPicPr>
        <p:blipFill>
          <a:blip r:embed="rId4" cstate="print"/>
          <a:srcRect/>
          <a:stretch>
            <a:fillRect/>
          </a:stretch>
        </p:blipFill>
        <p:spPr bwMode="auto">
          <a:xfrm>
            <a:off x="6548553" y="2027564"/>
            <a:ext cx="2084388" cy="1103312"/>
          </a:xfrm>
          <a:prstGeom prst="rect">
            <a:avLst/>
          </a:prstGeom>
          <a:noFill/>
        </p:spPr>
      </p:pic>
      <p:sp>
        <p:nvSpPr>
          <p:cNvPr id="9" name="TextBox 8"/>
          <p:cNvSpPr txBox="1"/>
          <p:nvPr/>
        </p:nvSpPr>
        <p:spPr>
          <a:xfrm>
            <a:off x="2643423" y="1938080"/>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0" name="TextBox 9"/>
          <p:cNvSpPr txBox="1"/>
          <p:nvPr/>
        </p:nvSpPr>
        <p:spPr>
          <a:xfrm>
            <a:off x="4110273" y="1944985"/>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1" name="TextBox 10"/>
          <p:cNvSpPr txBox="1"/>
          <p:nvPr/>
        </p:nvSpPr>
        <p:spPr>
          <a:xfrm>
            <a:off x="5300898" y="1944985"/>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sp>
        <p:nvSpPr>
          <p:cNvPr id="16" name="Title 1"/>
          <p:cNvSpPr>
            <a:spLocks noGrp="1"/>
          </p:cNvSpPr>
          <p:nvPr>
            <p:ph type="title"/>
          </p:nvPr>
        </p:nvSpPr>
        <p:spPr>
          <a:xfrm>
            <a:off x="311151" y="1"/>
            <a:ext cx="8839200" cy="850899"/>
          </a:xfrm>
        </p:spPr>
        <p:txBody>
          <a:bodyPr>
            <a:noAutofit/>
          </a:bodyPr>
          <a:lstStyle/>
          <a:p>
            <a:pPr algn="l"/>
            <a:r>
              <a:rPr lang="nl-BE" sz="3400" dirty="0" smtClean="0">
                <a:solidFill>
                  <a:schemeClr val="bg1">
                    <a:lumMod val="50000"/>
                  </a:schemeClr>
                </a:solidFill>
              </a:rPr>
              <a:t>Phylogeny at the level of populations and species</a:t>
            </a:r>
            <a:endParaRPr lang="nl-BE" sz="3400" dirty="0">
              <a:solidFill>
                <a:schemeClr val="bg1">
                  <a:lumMod val="50000"/>
                </a:schemeClr>
              </a:solidFill>
            </a:endParaRPr>
          </a:p>
        </p:txBody>
      </p:sp>
      <p:sp>
        <p:nvSpPr>
          <p:cNvPr id="17" name="TextBox 16"/>
          <p:cNvSpPr txBox="1"/>
          <p:nvPr/>
        </p:nvSpPr>
        <p:spPr>
          <a:xfrm>
            <a:off x="6002338" y="2954704"/>
            <a:ext cx="3056324" cy="646331"/>
          </a:xfrm>
          <a:prstGeom prst="rect">
            <a:avLst/>
          </a:prstGeom>
          <a:noFill/>
        </p:spPr>
        <p:txBody>
          <a:bodyPr wrap="square" rtlCol="0">
            <a:spAutoFit/>
          </a:bodyPr>
          <a:lstStyle/>
          <a:p>
            <a:pPr eaLnBrk="1" fontAlgn="auto" hangingPunct="1">
              <a:spcBef>
                <a:spcPts val="0"/>
              </a:spcBef>
              <a:spcAft>
                <a:spcPts val="0"/>
              </a:spcAft>
            </a:pPr>
            <a:r>
              <a:rPr lang="nl-BE" b="1" dirty="0">
                <a:solidFill>
                  <a:prstClr val="black"/>
                </a:solidFill>
                <a:latin typeface="Calibri"/>
              </a:rPr>
              <a:t>3 species: </a:t>
            </a:r>
          </a:p>
          <a:p>
            <a:pPr eaLnBrk="1" fontAlgn="auto" hangingPunct="1">
              <a:spcBef>
                <a:spcPts val="0"/>
              </a:spcBef>
              <a:spcAft>
                <a:spcPts val="0"/>
              </a:spcAft>
            </a:pPr>
            <a:r>
              <a:rPr lang="nl-BE" b="1" dirty="0">
                <a:solidFill>
                  <a:prstClr val="black"/>
                </a:solidFill>
                <a:latin typeface="Calibri"/>
              </a:rPr>
              <a:t>Not reciprocally monophyletic</a:t>
            </a:r>
          </a:p>
        </p:txBody>
      </p:sp>
      <p:cxnSp>
        <p:nvCxnSpPr>
          <p:cNvPr id="18" name="Straight Arrow Connector 17"/>
          <p:cNvCxnSpPr/>
          <p:nvPr/>
        </p:nvCxnSpPr>
        <p:spPr>
          <a:xfrm rot="16200000" flipV="1">
            <a:off x="75760" y="4245372"/>
            <a:ext cx="3842545" cy="1"/>
          </a:xfrm>
          <a:prstGeom prst="straightConnector1">
            <a:avLst/>
          </a:prstGeom>
          <a:ln w="28575">
            <a:solidFill>
              <a:schemeClr val="accent1">
                <a:lumMod val="75000"/>
              </a:schemeClr>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5861818" y="2176787"/>
            <a:ext cx="543739" cy="523220"/>
          </a:xfrm>
          <a:prstGeom prst="rect">
            <a:avLst/>
          </a:prstGeom>
          <a:noFill/>
        </p:spPr>
        <p:txBody>
          <a:bodyPr wrap="none" rtlCol="0">
            <a:spAutoFit/>
          </a:bodyPr>
          <a:lstStyle/>
          <a:p>
            <a:pPr eaLnBrk="1" fontAlgn="auto" hangingPunct="1">
              <a:spcBef>
                <a:spcPts val="0"/>
              </a:spcBef>
              <a:spcAft>
                <a:spcPts val="0"/>
              </a:spcAft>
            </a:pPr>
            <a:r>
              <a:rPr lang="nl-BE" sz="2800" b="1" dirty="0">
                <a:solidFill>
                  <a:prstClr val="black"/>
                </a:solidFill>
                <a:latin typeface="Calibri"/>
              </a:rPr>
              <a:t>&gt;&gt;</a:t>
            </a:r>
          </a:p>
        </p:txBody>
      </p:sp>
      <p:sp>
        <p:nvSpPr>
          <p:cNvPr id="15" name="TextBox 14"/>
          <p:cNvSpPr txBox="1"/>
          <p:nvPr/>
        </p:nvSpPr>
        <p:spPr>
          <a:xfrm>
            <a:off x="311150" y="2584795"/>
            <a:ext cx="1592601" cy="646331"/>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eaLnBrk="1" fontAlgn="auto" hangingPunct="1">
              <a:spcBef>
                <a:spcPts val="0"/>
              </a:spcBef>
              <a:spcAft>
                <a:spcPts val="0"/>
              </a:spcAft>
            </a:pPr>
            <a:r>
              <a:rPr lang="nl-BE" b="1" dirty="0">
                <a:solidFill>
                  <a:prstClr val="white"/>
                </a:solidFill>
              </a:rPr>
              <a:t>Trans-species polymorphism</a:t>
            </a:r>
          </a:p>
        </p:txBody>
      </p:sp>
      <p:grpSp>
        <p:nvGrpSpPr>
          <p:cNvPr id="38" name="Group 37"/>
          <p:cNvGrpSpPr/>
          <p:nvPr/>
        </p:nvGrpSpPr>
        <p:grpSpPr>
          <a:xfrm>
            <a:off x="7101683" y="2014536"/>
            <a:ext cx="1266824" cy="1004888"/>
            <a:chOff x="7101683" y="2014536"/>
            <a:chExt cx="1266824" cy="1004888"/>
          </a:xfrm>
        </p:grpSpPr>
        <p:sp>
          <p:nvSpPr>
            <p:cNvPr id="32" name="Oval 31"/>
            <p:cNvSpPr/>
            <p:nvPr/>
          </p:nvSpPr>
          <p:spPr>
            <a:xfrm>
              <a:off x="7594599" y="235743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3" name="Oval 32"/>
            <p:cNvSpPr/>
            <p:nvPr/>
          </p:nvSpPr>
          <p:spPr>
            <a:xfrm>
              <a:off x="7385049" y="235743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4" name="Oval 33"/>
            <p:cNvSpPr/>
            <p:nvPr/>
          </p:nvSpPr>
          <p:spPr>
            <a:xfrm>
              <a:off x="7799386" y="2362200"/>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5" name="Oval 34"/>
            <p:cNvSpPr/>
            <p:nvPr/>
          </p:nvSpPr>
          <p:spPr>
            <a:xfrm>
              <a:off x="7523160" y="2014536"/>
              <a:ext cx="268289" cy="2682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6" name="Oval 35"/>
            <p:cNvSpPr/>
            <p:nvPr/>
          </p:nvSpPr>
          <p:spPr>
            <a:xfrm>
              <a:off x="7101683" y="2912269"/>
              <a:ext cx="107155" cy="10715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7" name="Oval 36"/>
            <p:cNvSpPr/>
            <p:nvPr/>
          </p:nvSpPr>
          <p:spPr>
            <a:xfrm>
              <a:off x="8261352" y="2895600"/>
              <a:ext cx="107155" cy="10715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grpSp>
        <p:nvGrpSpPr>
          <p:cNvPr id="48" name="Group 47"/>
          <p:cNvGrpSpPr/>
          <p:nvPr/>
        </p:nvGrpSpPr>
        <p:grpSpPr>
          <a:xfrm>
            <a:off x="2501900" y="1976438"/>
            <a:ext cx="4565650" cy="1023937"/>
            <a:chOff x="2501900" y="1976438"/>
            <a:chExt cx="4565650" cy="1023937"/>
          </a:xfrm>
        </p:grpSpPr>
        <p:grpSp>
          <p:nvGrpSpPr>
            <p:cNvPr id="47" name="Group 46"/>
            <p:cNvGrpSpPr/>
            <p:nvPr/>
          </p:nvGrpSpPr>
          <p:grpSpPr>
            <a:xfrm>
              <a:off x="6730208" y="1976438"/>
              <a:ext cx="337342" cy="866774"/>
              <a:chOff x="6730208" y="1976438"/>
              <a:chExt cx="337342" cy="866774"/>
            </a:xfrm>
          </p:grpSpPr>
          <p:sp>
            <p:nvSpPr>
              <p:cNvPr id="39" name="Oval 38"/>
              <p:cNvSpPr/>
              <p:nvPr/>
            </p:nvSpPr>
            <p:spPr>
              <a:xfrm>
                <a:off x="6730208" y="2736057"/>
                <a:ext cx="107155" cy="10715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0" name="Oval 39"/>
              <p:cNvSpPr/>
              <p:nvPr/>
            </p:nvSpPr>
            <p:spPr>
              <a:xfrm>
                <a:off x="6748463" y="1976438"/>
                <a:ext cx="319087" cy="3190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grpSp>
          <p:nvGrpSpPr>
            <p:cNvPr id="46" name="Group 45"/>
            <p:cNvGrpSpPr/>
            <p:nvPr/>
          </p:nvGrpSpPr>
          <p:grpSpPr>
            <a:xfrm>
              <a:off x="2501900" y="2362200"/>
              <a:ext cx="768350" cy="638175"/>
              <a:chOff x="2501900" y="2362200"/>
              <a:chExt cx="768350" cy="638175"/>
            </a:xfrm>
          </p:grpSpPr>
          <p:sp>
            <p:nvSpPr>
              <p:cNvPr id="41" name="Oval 40"/>
              <p:cNvSpPr/>
              <p:nvPr/>
            </p:nvSpPr>
            <p:spPr>
              <a:xfrm>
                <a:off x="2501900" y="2365375"/>
                <a:ext cx="187325" cy="1873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2" name="Oval 41"/>
              <p:cNvSpPr/>
              <p:nvPr/>
            </p:nvSpPr>
            <p:spPr>
              <a:xfrm>
                <a:off x="2701925" y="2362200"/>
                <a:ext cx="187325" cy="1873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3" name="Oval 42"/>
              <p:cNvSpPr/>
              <p:nvPr/>
            </p:nvSpPr>
            <p:spPr>
              <a:xfrm>
                <a:off x="2889250" y="2362200"/>
                <a:ext cx="187325" cy="1873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4" name="Oval 43"/>
              <p:cNvSpPr/>
              <p:nvPr/>
            </p:nvSpPr>
            <p:spPr>
              <a:xfrm>
                <a:off x="3082925" y="2362200"/>
                <a:ext cx="187325" cy="1873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5" name="Oval 44"/>
              <p:cNvSpPr/>
              <p:nvPr/>
            </p:nvSpPr>
            <p:spPr>
              <a:xfrm>
                <a:off x="2892425" y="2813050"/>
                <a:ext cx="187325" cy="1873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grpSp>
      <p:grpSp>
        <p:nvGrpSpPr>
          <p:cNvPr id="50" name="Group 49"/>
          <p:cNvGrpSpPr/>
          <p:nvPr/>
        </p:nvGrpSpPr>
        <p:grpSpPr>
          <a:xfrm>
            <a:off x="4471989" y="1985170"/>
            <a:ext cx="4159249" cy="1713702"/>
            <a:chOff x="4471989" y="1985170"/>
            <a:chExt cx="4159249" cy="1713702"/>
          </a:xfrm>
        </p:grpSpPr>
        <p:grpSp>
          <p:nvGrpSpPr>
            <p:cNvPr id="27" name="Group 26"/>
            <p:cNvGrpSpPr/>
            <p:nvPr/>
          </p:nvGrpSpPr>
          <p:grpSpPr>
            <a:xfrm>
              <a:off x="4471989" y="1985170"/>
              <a:ext cx="4159249" cy="1713702"/>
              <a:chOff x="4471989" y="1985170"/>
              <a:chExt cx="4159249" cy="1713702"/>
            </a:xfrm>
          </p:grpSpPr>
          <p:sp>
            <p:nvSpPr>
              <p:cNvPr id="12" name="Oval 11"/>
              <p:cNvSpPr/>
              <p:nvPr/>
            </p:nvSpPr>
            <p:spPr>
              <a:xfrm>
                <a:off x="4471989" y="3492500"/>
                <a:ext cx="206372" cy="206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4" name="Oval 13"/>
              <p:cNvSpPr/>
              <p:nvPr/>
            </p:nvSpPr>
            <p:spPr>
              <a:xfrm>
                <a:off x="4478735" y="2369343"/>
                <a:ext cx="173831" cy="173831"/>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9" name="Oval 18"/>
              <p:cNvSpPr/>
              <p:nvPr/>
            </p:nvSpPr>
            <p:spPr>
              <a:xfrm>
                <a:off x="5067301" y="2364582"/>
                <a:ext cx="173831" cy="173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0" name="Oval 19"/>
              <p:cNvSpPr/>
              <p:nvPr/>
            </p:nvSpPr>
            <p:spPr>
              <a:xfrm>
                <a:off x="5264945" y="2369344"/>
                <a:ext cx="173831" cy="173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1" name="Oval 20"/>
              <p:cNvSpPr/>
              <p:nvPr/>
            </p:nvSpPr>
            <p:spPr>
              <a:xfrm>
                <a:off x="5460207" y="2364582"/>
                <a:ext cx="173831" cy="173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2" name="Oval 21"/>
              <p:cNvSpPr/>
              <p:nvPr/>
            </p:nvSpPr>
            <p:spPr>
              <a:xfrm>
                <a:off x="8228807" y="1985170"/>
                <a:ext cx="299243" cy="2992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3" name="Oval 22"/>
              <p:cNvSpPr/>
              <p:nvPr/>
            </p:nvSpPr>
            <p:spPr>
              <a:xfrm>
                <a:off x="8457407" y="2358232"/>
                <a:ext cx="173831" cy="173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4" name="Oval 23"/>
              <p:cNvSpPr/>
              <p:nvPr/>
            </p:nvSpPr>
            <p:spPr>
              <a:xfrm>
                <a:off x="8243094" y="2362994"/>
                <a:ext cx="173831" cy="173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5" name="Oval 24"/>
              <p:cNvSpPr/>
              <p:nvPr/>
            </p:nvSpPr>
            <p:spPr>
              <a:xfrm>
                <a:off x="8028782" y="2358232"/>
                <a:ext cx="173831" cy="173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6" name="Oval 25"/>
              <p:cNvSpPr/>
              <p:nvPr/>
            </p:nvSpPr>
            <p:spPr>
              <a:xfrm>
                <a:off x="7814470" y="2362995"/>
                <a:ext cx="173831" cy="173831"/>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
          <p:nvSpPr>
            <p:cNvPr id="49" name="Oval 48"/>
            <p:cNvSpPr/>
            <p:nvPr/>
          </p:nvSpPr>
          <p:spPr>
            <a:xfrm>
              <a:off x="8261350" y="28829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9960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7346" name="Picture 2" descr="D:\Fleliaer\My Documents\Congressen\2011_5thEPC_Rodos\allelic genealogies_mutations_3_cladogram.jpg"/>
          <p:cNvPicPr>
            <a:picLocks noChangeAspect="1" noChangeArrowheads="1"/>
          </p:cNvPicPr>
          <p:nvPr/>
        </p:nvPicPr>
        <p:blipFill>
          <a:blip r:embed="rId3" cstate="print"/>
          <a:srcRect/>
          <a:stretch>
            <a:fillRect/>
          </a:stretch>
        </p:blipFill>
        <p:spPr bwMode="auto">
          <a:xfrm>
            <a:off x="6478759" y="1421316"/>
            <a:ext cx="2498725" cy="1200150"/>
          </a:xfrm>
          <a:prstGeom prst="rect">
            <a:avLst/>
          </a:prstGeom>
          <a:noFill/>
        </p:spPr>
      </p:pic>
      <p:pic>
        <p:nvPicPr>
          <p:cNvPr id="57347" name="Picture 3" descr="D:\Fleliaer\My Documents\Congressen\2011_5thEPC_Rodos\allelic genealogies_mutations_3.jpg"/>
          <p:cNvPicPr>
            <a:picLocks noChangeAspect="1" noChangeArrowheads="1"/>
          </p:cNvPicPr>
          <p:nvPr/>
        </p:nvPicPr>
        <p:blipFill>
          <a:blip r:embed="rId4" cstate="print"/>
          <a:srcRect/>
          <a:stretch>
            <a:fillRect/>
          </a:stretch>
        </p:blipFill>
        <p:spPr bwMode="auto">
          <a:xfrm>
            <a:off x="2278062" y="1751013"/>
            <a:ext cx="3633788" cy="4419600"/>
          </a:xfrm>
          <a:prstGeom prst="rect">
            <a:avLst/>
          </a:prstGeom>
          <a:noFill/>
        </p:spPr>
      </p:pic>
      <p:cxnSp>
        <p:nvCxnSpPr>
          <p:cNvPr id="8" name="Straight Arrow Connector 7"/>
          <p:cNvCxnSpPr/>
          <p:nvPr/>
        </p:nvCxnSpPr>
        <p:spPr>
          <a:xfrm rot="5400000" flipH="1" flipV="1">
            <a:off x="-234478" y="3952833"/>
            <a:ext cx="4448261" cy="1588"/>
          </a:xfrm>
          <a:prstGeom prst="straightConnector1">
            <a:avLst/>
          </a:prstGeom>
          <a:ln w="28575">
            <a:solidFill>
              <a:schemeClr val="accent1">
                <a:lumMod val="75000"/>
              </a:schemeClr>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311150" y="2287072"/>
            <a:ext cx="1624932" cy="338554"/>
          </a:xfrm>
          <a:prstGeom prst="rect">
            <a:avLst/>
          </a:prstGeom>
          <a:noFill/>
        </p:spPr>
        <p:txBody>
          <a:bodyPr wrap="none" rtlCol="0">
            <a:spAutoFit/>
          </a:bodyPr>
          <a:lstStyle/>
          <a:p>
            <a:pPr eaLnBrk="1" fontAlgn="auto" hangingPunct="1">
              <a:spcBef>
                <a:spcPts val="0"/>
              </a:spcBef>
              <a:spcAft>
                <a:spcPts val="0"/>
              </a:spcAft>
            </a:pPr>
            <a:r>
              <a:rPr lang="nl-BE" sz="1600" dirty="0">
                <a:solidFill>
                  <a:prstClr val="black"/>
                </a:solidFill>
                <a:latin typeface="Calibri"/>
              </a:rPr>
              <a:t>Fixation of alleles</a:t>
            </a:r>
          </a:p>
        </p:txBody>
      </p:sp>
      <p:sp>
        <p:nvSpPr>
          <p:cNvPr id="11" name="TextBox 10"/>
          <p:cNvSpPr txBox="1"/>
          <p:nvPr/>
        </p:nvSpPr>
        <p:spPr>
          <a:xfrm>
            <a:off x="311150" y="1583321"/>
            <a:ext cx="1531937" cy="64633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eaLnBrk="1" fontAlgn="auto" hangingPunct="1">
              <a:spcBef>
                <a:spcPts val="0"/>
              </a:spcBef>
              <a:spcAft>
                <a:spcPts val="0"/>
              </a:spcAft>
            </a:pPr>
            <a:r>
              <a:rPr lang="nl-BE" b="1" dirty="0">
                <a:solidFill>
                  <a:prstClr val="white"/>
                </a:solidFill>
              </a:rPr>
              <a:t>Reciprocal monophyly</a:t>
            </a:r>
          </a:p>
        </p:txBody>
      </p:sp>
      <p:sp>
        <p:nvSpPr>
          <p:cNvPr id="12" name="Title 1"/>
          <p:cNvSpPr>
            <a:spLocks noGrp="1"/>
          </p:cNvSpPr>
          <p:nvPr>
            <p:ph type="title"/>
          </p:nvPr>
        </p:nvSpPr>
        <p:spPr>
          <a:xfrm>
            <a:off x="311151" y="1"/>
            <a:ext cx="8839200" cy="850899"/>
          </a:xfrm>
        </p:spPr>
        <p:txBody>
          <a:bodyPr>
            <a:noAutofit/>
          </a:bodyPr>
          <a:lstStyle/>
          <a:p>
            <a:pPr algn="l"/>
            <a:r>
              <a:rPr lang="nl-BE" sz="3400" dirty="0" smtClean="0">
                <a:solidFill>
                  <a:schemeClr val="bg1">
                    <a:lumMod val="50000"/>
                  </a:schemeClr>
                </a:solidFill>
              </a:rPr>
              <a:t>Phylogeny at the level of populations and species</a:t>
            </a:r>
            <a:endParaRPr lang="nl-BE" sz="3400" dirty="0">
              <a:solidFill>
                <a:schemeClr val="bg1">
                  <a:lumMod val="50000"/>
                </a:schemeClr>
              </a:solidFill>
            </a:endParaRPr>
          </a:p>
        </p:txBody>
      </p:sp>
      <p:sp>
        <p:nvSpPr>
          <p:cNvPr id="15" name="TextBox 14"/>
          <p:cNvSpPr txBox="1"/>
          <p:nvPr/>
        </p:nvSpPr>
        <p:spPr>
          <a:xfrm>
            <a:off x="2635250" y="1321385"/>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6" name="TextBox 15"/>
          <p:cNvSpPr txBox="1"/>
          <p:nvPr/>
        </p:nvSpPr>
        <p:spPr>
          <a:xfrm>
            <a:off x="4102100" y="1328290"/>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7" name="TextBox 16"/>
          <p:cNvSpPr txBox="1"/>
          <p:nvPr/>
        </p:nvSpPr>
        <p:spPr>
          <a:xfrm>
            <a:off x="5292725" y="1328290"/>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sp>
        <p:nvSpPr>
          <p:cNvPr id="18" name="TextBox 17"/>
          <p:cNvSpPr txBox="1"/>
          <p:nvPr/>
        </p:nvSpPr>
        <p:spPr>
          <a:xfrm>
            <a:off x="6002339" y="2492375"/>
            <a:ext cx="2995686" cy="646331"/>
          </a:xfrm>
          <a:prstGeom prst="rect">
            <a:avLst/>
          </a:prstGeom>
          <a:noFill/>
        </p:spPr>
        <p:txBody>
          <a:bodyPr wrap="square" rtlCol="0">
            <a:spAutoFit/>
          </a:bodyPr>
          <a:lstStyle/>
          <a:p>
            <a:pPr eaLnBrk="1" fontAlgn="auto" hangingPunct="1">
              <a:spcBef>
                <a:spcPts val="0"/>
              </a:spcBef>
              <a:spcAft>
                <a:spcPts val="0"/>
              </a:spcAft>
            </a:pPr>
            <a:r>
              <a:rPr lang="nl-BE" b="1" dirty="0">
                <a:solidFill>
                  <a:prstClr val="black"/>
                </a:solidFill>
                <a:latin typeface="Calibri"/>
              </a:rPr>
              <a:t>3 species: </a:t>
            </a:r>
          </a:p>
          <a:p>
            <a:pPr eaLnBrk="1" fontAlgn="auto" hangingPunct="1">
              <a:spcBef>
                <a:spcPts val="0"/>
              </a:spcBef>
              <a:spcAft>
                <a:spcPts val="0"/>
              </a:spcAft>
            </a:pPr>
            <a:r>
              <a:rPr lang="nl-BE" b="1" dirty="0">
                <a:solidFill>
                  <a:prstClr val="black"/>
                </a:solidFill>
                <a:latin typeface="Calibri"/>
              </a:rPr>
              <a:t>Reciprocally monophyletic</a:t>
            </a:r>
          </a:p>
        </p:txBody>
      </p:sp>
      <p:sp>
        <p:nvSpPr>
          <p:cNvPr id="20" name="TextBox 19"/>
          <p:cNvSpPr txBox="1"/>
          <p:nvPr/>
        </p:nvSpPr>
        <p:spPr>
          <a:xfrm>
            <a:off x="5899918" y="1557662"/>
            <a:ext cx="543739" cy="523220"/>
          </a:xfrm>
          <a:prstGeom prst="rect">
            <a:avLst/>
          </a:prstGeom>
          <a:noFill/>
        </p:spPr>
        <p:txBody>
          <a:bodyPr wrap="none" rtlCol="0">
            <a:spAutoFit/>
          </a:bodyPr>
          <a:lstStyle/>
          <a:p>
            <a:pPr eaLnBrk="1" fontAlgn="auto" hangingPunct="1">
              <a:spcBef>
                <a:spcPts val="0"/>
              </a:spcBef>
              <a:spcAft>
                <a:spcPts val="0"/>
              </a:spcAft>
            </a:pPr>
            <a:r>
              <a:rPr lang="nl-BE" sz="2800" b="1" dirty="0">
                <a:solidFill>
                  <a:prstClr val="black"/>
                </a:solidFill>
                <a:latin typeface="Calibri"/>
              </a:rPr>
              <a:t>&gt;&gt;</a:t>
            </a:r>
          </a:p>
        </p:txBody>
      </p:sp>
      <p:grpSp>
        <p:nvGrpSpPr>
          <p:cNvPr id="45" name="Group 44"/>
          <p:cNvGrpSpPr/>
          <p:nvPr/>
        </p:nvGrpSpPr>
        <p:grpSpPr>
          <a:xfrm>
            <a:off x="2303780" y="1741805"/>
            <a:ext cx="5135245" cy="808038"/>
            <a:chOff x="2303780" y="1741805"/>
            <a:chExt cx="5135245" cy="808038"/>
          </a:xfrm>
        </p:grpSpPr>
        <p:grpSp>
          <p:nvGrpSpPr>
            <p:cNvPr id="31" name="Group 30"/>
            <p:cNvGrpSpPr/>
            <p:nvPr/>
          </p:nvGrpSpPr>
          <p:grpSpPr>
            <a:xfrm>
              <a:off x="6464300" y="1749425"/>
              <a:ext cx="974725" cy="184150"/>
              <a:chOff x="6464300" y="1749425"/>
              <a:chExt cx="974725" cy="184150"/>
            </a:xfrm>
          </p:grpSpPr>
          <p:sp>
            <p:nvSpPr>
              <p:cNvPr id="21" name="Oval 20"/>
              <p:cNvSpPr/>
              <p:nvPr/>
            </p:nvSpPr>
            <p:spPr>
              <a:xfrm>
                <a:off x="6464300" y="1752600"/>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2" name="Oval 21"/>
              <p:cNvSpPr/>
              <p:nvPr/>
            </p:nvSpPr>
            <p:spPr>
              <a:xfrm>
                <a:off x="6657975" y="174942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3" name="Oval 22"/>
              <p:cNvSpPr/>
              <p:nvPr/>
            </p:nvSpPr>
            <p:spPr>
              <a:xfrm>
                <a:off x="6851650" y="174942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4" name="Oval 23"/>
              <p:cNvSpPr/>
              <p:nvPr/>
            </p:nvSpPr>
            <p:spPr>
              <a:xfrm>
                <a:off x="7058025" y="174942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5" name="Oval 24"/>
              <p:cNvSpPr/>
              <p:nvPr/>
            </p:nvSpPr>
            <p:spPr>
              <a:xfrm>
                <a:off x="7258050" y="174942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grpSp>
          <p:nvGrpSpPr>
            <p:cNvPr id="43" name="Group 42"/>
            <p:cNvGrpSpPr/>
            <p:nvPr/>
          </p:nvGrpSpPr>
          <p:grpSpPr>
            <a:xfrm>
              <a:off x="2303780" y="1741805"/>
              <a:ext cx="974725" cy="808038"/>
              <a:chOff x="2303780" y="1741805"/>
              <a:chExt cx="974725" cy="808038"/>
            </a:xfrm>
          </p:grpSpPr>
          <p:sp>
            <p:nvSpPr>
              <p:cNvPr id="37" name="Oval 36"/>
              <p:cNvSpPr/>
              <p:nvPr/>
            </p:nvSpPr>
            <p:spPr>
              <a:xfrm>
                <a:off x="2303780" y="1744980"/>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8" name="Oval 37"/>
              <p:cNvSpPr/>
              <p:nvPr/>
            </p:nvSpPr>
            <p:spPr>
              <a:xfrm>
                <a:off x="2497455" y="174180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9" name="Oval 38"/>
              <p:cNvSpPr/>
              <p:nvPr/>
            </p:nvSpPr>
            <p:spPr>
              <a:xfrm>
                <a:off x="2691130" y="174180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0" name="Oval 39"/>
              <p:cNvSpPr/>
              <p:nvPr/>
            </p:nvSpPr>
            <p:spPr>
              <a:xfrm>
                <a:off x="2897505" y="174180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1" name="Oval 40"/>
              <p:cNvSpPr/>
              <p:nvPr/>
            </p:nvSpPr>
            <p:spPr>
              <a:xfrm>
                <a:off x="3097530" y="174180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2" name="Oval 41"/>
              <p:cNvSpPr/>
              <p:nvPr/>
            </p:nvSpPr>
            <p:spPr>
              <a:xfrm>
                <a:off x="2503805" y="2368868"/>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
          <p:nvSpPr>
            <p:cNvPr id="44" name="Oval 43"/>
            <p:cNvSpPr/>
            <p:nvPr/>
          </p:nvSpPr>
          <p:spPr>
            <a:xfrm>
              <a:off x="6712268" y="2275206"/>
              <a:ext cx="129858" cy="1298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grpSp>
        <p:nvGrpSpPr>
          <p:cNvPr id="62" name="Group 61"/>
          <p:cNvGrpSpPr/>
          <p:nvPr/>
        </p:nvGrpSpPr>
        <p:grpSpPr>
          <a:xfrm>
            <a:off x="3886199" y="1746250"/>
            <a:ext cx="4332288" cy="1036638"/>
            <a:chOff x="3886199" y="1746250"/>
            <a:chExt cx="4332288" cy="1036638"/>
          </a:xfrm>
        </p:grpSpPr>
        <p:grpSp>
          <p:nvGrpSpPr>
            <p:cNvPr id="60" name="Group 59"/>
            <p:cNvGrpSpPr/>
            <p:nvPr/>
          </p:nvGrpSpPr>
          <p:grpSpPr>
            <a:xfrm>
              <a:off x="3886199" y="1746250"/>
              <a:ext cx="4332288" cy="663577"/>
              <a:chOff x="3886199" y="1746250"/>
              <a:chExt cx="4332288" cy="663577"/>
            </a:xfrm>
          </p:grpSpPr>
          <p:sp>
            <p:nvSpPr>
              <p:cNvPr id="46" name="Oval 45"/>
              <p:cNvSpPr/>
              <p:nvPr/>
            </p:nvSpPr>
            <p:spPr>
              <a:xfrm>
                <a:off x="7836218" y="2279969"/>
                <a:ext cx="129858" cy="1298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7" name="Oval 46"/>
              <p:cNvSpPr/>
              <p:nvPr/>
            </p:nvSpPr>
            <p:spPr>
              <a:xfrm>
                <a:off x="3886199" y="17541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8" name="Oval 47"/>
              <p:cNvSpPr/>
              <p:nvPr/>
            </p:nvSpPr>
            <p:spPr>
              <a:xfrm>
                <a:off x="4079874" y="1751012"/>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9" name="Oval 48"/>
              <p:cNvSpPr/>
              <p:nvPr/>
            </p:nvSpPr>
            <p:spPr>
              <a:xfrm>
                <a:off x="4273549" y="1751012"/>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50" name="Oval 49"/>
              <p:cNvSpPr/>
              <p:nvPr/>
            </p:nvSpPr>
            <p:spPr>
              <a:xfrm>
                <a:off x="4465635" y="1751012"/>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56" name="Oval 55"/>
              <p:cNvSpPr/>
              <p:nvPr/>
            </p:nvSpPr>
            <p:spPr>
              <a:xfrm>
                <a:off x="7443787" y="174942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57" name="Oval 56"/>
              <p:cNvSpPr/>
              <p:nvPr/>
            </p:nvSpPr>
            <p:spPr>
              <a:xfrm>
                <a:off x="7637462" y="1746250"/>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58" name="Oval 57"/>
              <p:cNvSpPr/>
              <p:nvPr/>
            </p:nvSpPr>
            <p:spPr>
              <a:xfrm>
                <a:off x="7831137" y="1746250"/>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59" name="Oval 58"/>
              <p:cNvSpPr/>
              <p:nvPr/>
            </p:nvSpPr>
            <p:spPr>
              <a:xfrm>
                <a:off x="8037512" y="1746250"/>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
          <p:nvSpPr>
            <p:cNvPr id="61" name="Oval 60"/>
            <p:cNvSpPr/>
            <p:nvPr/>
          </p:nvSpPr>
          <p:spPr>
            <a:xfrm>
              <a:off x="4271962" y="2601913"/>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grpSp>
        <p:nvGrpSpPr>
          <p:cNvPr id="71" name="Group 70"/>
          <p:cNvGrpSpPr/>
          <p:nvPr/>
        </p:nvGrpSpPr>
        <p:grpSpPr>
          <a:xfrm>
            <a:off x="5057775" y="1741487"/>
            <a:ext cx="3951287" cy="809625"/>
            <a:chOff x="5057775" y="1741487"/>
            <a:chExt cx="3951287" cy="809625"/>
          </a:xfrm>
        </p:grpSpPr>
        <p:grpSp>
          <p:nvGrpSpPr>
            <p:cNvPr id="63" name="Group 62"/>
            <p:cNvGrpSpPr/>
            <p:nvPr/>
          </p:nvGrpSpPr>
          <p:grpSpPr>
            <a:xfrm>
              <a:off x="8234362" y="1741487"/>
              <a:ext cx="774700" cy="184150"/>
              <a:chOff x="8234362" y="1741487"/>
              <a:chExt cx="774700" cy="184150"/>
            </a:xfrm>
          </p:grpSpPr>
          <p:sp>
            <p:nvSpPr>
              <p:cNvPr id="26" name="Oval 25"/>
              <p:cNvSpPr/>
              <p:nvPr/>
            </p:nvSpPr>
            <p:spPr>
              <a:xfrm>
                <a:off x="8234362" y="1744662"/>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7" name="Oval 26"/>
              <p:cNvSpPr/>
              <p:nvPr/>
            </p:nvSpPr>
            <p:spPr>
              <a:xfrm>
                <a:off x="8428037" y="17414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8" name="Oval 27"/>
              <p:cNvSpPr/>
              <p:nvPr/>
            </p:nvSpPr>
            <p:spPr>
              <a:xfrm>
                <a:off x="8621712" y="17414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9" name="Oval 28"/>
              <p:cNvSpPr/>
              <p:nvPr/>
            </p:nvSpPr>
            <p:spPr>
              <a:xfrm>
                <a:off x="8828087" y="17414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grpSp>
          <p:nvGrpSpPr>
            <p:cNvPr id="64" name="Group 63"/>
            <p:cNvGrpSpPr/>
            <p:nvPr/>
          </p:nvGrpSpPr>
          <p:grpSpPr>
            <a:xfrm>
              <a:off x="5057775" y="1741487"/>
              <a:ext cx="774700" cy="184150"/>
              <a:chOff x="8234362" y="1741487"/>
              <a:chExt cx="774700" cy="184150"/>
            </a:xfrm>
          </p:grpSpPr>
          <p:sp>
            <p:nvSpPr>
              <p:cNvPr id="65" name="Oval 64"/>
              <p:cNvSpPr/>
              <p:nvPr/>
            </p:nvSpPr>
            <p:spPr>
              <a:xfrm>
                <a:off x="8234362" y="1744662"/>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66" name="Oval 65"/>
              <p:cNvSpPr/>
              <p:nvPr/>
            </p:nvSpPr>
            <p:spPr>
              <a:xfrm>
                <a:off x="8428037" y="17414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67" name="Oval 66"/>
              <p:cNvSpPr/>
              <p:nvPr/>
            </p:nvSpPr>
            <p:spPr>
              <a:xfrm>
                <a:off x="8621712" y="17414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68" name="Oval 67"/>
              <p:cNvSpPr/>
              <p:nvPr/>
            </p:nvSpPr>
            <p:spPr>
              <a:xfrm>
                <a:off x="8828087" y="17414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
          <p:nvSpPr>
            <p:cNvPr id="69" name="Oval 68"/>
            <p:cNvSpPr/>
            <p:nvPr/>
          </p:nvSpPr>
          <p:spPr>
            <a:xfrm>
              <a:off x="5451475" y="237013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70" name="Oval 69"/>
            <p:cNvSpPr/>
            <p:nvPr/>
          </p:nvSpPr>
          <p:spPr>
            <a:xfrm>
              <a:off x="8660130" y="2146619"/>
              <a:ext cx="129858" cy="1298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6052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7347" name="Picture 3" descr="D:\Fleliaer\My Documents\Congressen\2011_5thEPC_Rodos\allelic genealogies_mutations_3.jpg"/>
          <p:cNvPicPr>
            <a:picLocks noChangeAspect="1" noChangeArrowheads="1"/>
          </p:cNvPicPr>
          <p:nvPr/>
        </p:nvPicPr>
        <p:blipFill>
          <a:blip r:embed="rId3" cstate="print"/>
          <a:srcRect/>
          <a:stretch>
            <a:fillRect/>
          </a:stretch>
        </p:blipFill>
        <p:spPr bwMode="auto">
          <a:xfrm>
            <a:off x="411162" y="1751013"/>
            <a:ext cx="3633788" cy="4419600"/>
          </a:xfrm>
          <a:prstGeom prst="rect">
            <a:avLst/>
          </a:prstGeom>
          <a:noFill/>
        </p:spPr>
      </p:pic>
      <p:sp>
        <p:nvSpPr>
          <p:cNvPr id="12" name="Title 1"/>
          <p:cNvSpPr>
            <a:spLocks noGrp="1"/>
          </p:cNvSpPr>
          <p:nvPr>
            <p:ph type="title"/>
          </p:nvPr>
        </p:nvSpPr>
        <p:spPr>
          <a:xfrm>
            <a:off x="311151" y="1"/>
            <a:ext cx="8839200" cy="850899"/>
          </a:xfrm>
        </p:spPr>
        <p:txBody>
          <a:bodyPr>
            <a:noAutofit/>
          </a:bodyPr>
          <a:lstStyle/>
          <a:p>
            <a:pPr algn="l"/>
            <a:r>
              <a:rPr lang="nl-BE" sz="3400" dirty="0" smtClean="0">
                <a:solidFill>
                  <a:schemeClr val="bg1">
                    <a:lumMod val="50000"/>
                  </a:schemeClr>
                </a:solidFill>
              </a:rPr>
              <a:t>Phylogeny at the level of populations and species</a:t>
            </a:r>
            <a:endParaRPr lang="nl-BE" sz="3400" dirty="0">
              <a:solidFill>
                <a:schemeClr val="bg1">
                  <a:lumMod val="50000"/>
                </a:schemeClr>
              </a:solidFill>
            </a:endParaRPr>
          </a:p>
        </p:txBody>
      </p:sp>
      <p:sp>
        <p:nvSpPr>
          <p:cNvPr id="15" name="TextBox 14"/>
          <p:cNvSpPr txBox="1"/>
          <p:nvPr/>
        </p:nvSpPr>
        <p:spPr>
          <a:xfrm>
            <a:off x="768350" y="1321385"/>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6" name="TextBox 15"/>
          <p:cNvSpPr txBox="1"/>
          <p:nvPr/>
        </p:nvSpPr>
        <p:spPr>
          <a:xfrm>
            <a:off x="2235200" y="1328290"/>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7" name="TextBox 16"/>
          <p:cNvSpPr txBox="1"/>
          <p:nvPr/>
        </p:nvSpPr>
        <p:spPr>
          <a:xfrm>
            <a:off x="3425825" y="1328290"/>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grpSp>
        <p:nvGrpSpPr>
          <p:cNvPr id="2" name="Group 18"/>
          <p:cNvGrpSpPr/>
          <p:nvPr/>
        </p:nvGrpSpPr>
        <p:grpSpPr>
          <a:xfrm>
            <a:off x="4137026" y="1767006"/>
            <a:ext cx="5006974" cy="3708708"/>
            <a:chOff x="5679240" y="3068357"/>
            <a:chExt cx="3416345" cy="2530516"/>
          </a:xfrm>
        </p:grpSpPr>
        <p:sp>
          <p:nvSpPr>
            <p:cNvPr id="13" name="Rectangle 12"/>
            <p:cNvSpPr/>
            <p:nvPr/>
          </p:nvSpPr>
          <p:spPr>
            <a:xfrm>
              <a:off x="5679240" y="3068357"/>
              <a:ext cx="3416345" cy="2530516"/>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55600" indent="-355600" eaLnBrk="1" fontAlgn="auto" hangingPunct="1">
                <a:spcBef>
                  <a:spcPts val="0"/>
                </a:spcBef>
                <a:spcAft>
                  <a:spcPts val="600"/>
                </a:spcAft>
                <a:buFont typeface="Arial" pitchFamily="34" charset="0"/>
                <a:buChar char="•"/>
              </a:pPr>
              <a:r>
                <a:rPr lang="en-US" sz="2000" dirty="0">
                  <a:solidFill>
                    <a:prstClr val="black"/>
                  </a:solidFill>
                </a:rPr>
                <a:t>Gene genealogies below and above the species level are different in nature</a:t>
              </a:r>
            </a:p>
            <a:p>
              <a:pPr marL="355600" indent="-355600" eaLnBrk="1" fontAlgn="auto" hangingPunct="1">
                <a:spcBef>
                  <a:spcPts val="0"/>
                </a:spcBef>
                <a:spcAft>
                  <a:spcPts val="600"/>
                </a:spcAft>
                <a:buFont typeface="Arial" pitchFamily="34" charset="0"/>
                <a:buChar char="•"/>
              </a:pPr>
              <a:r>
                <a:rPr lang="en-US" sz="2000" dirty="0">
                  <a:solidFill>
                    <a:prstClr val="black"/>
                  </a:solidFill>
                </a:rPr>
                <a:t>Young lineages reside within a zone where both processes meet</a:t>
              </a:r>
            </a:p>
            <a:p>
              <a:pPr eaLnBrk="1" fontAlgn="auto" hangingPunct="1">
                <a:spcBef>
                  <a:spcPts val="0"/>
                </a:spcBef>
                <a:spcAft>
                  <a:spcPts val="600"/>
                </a:spcAft>
              </a:pPr>
              <a:endParaRPr lang="en-US" sz="2000" u="sng" dirty="0">
                <a:solidFill>
                  <a:prstClr val="black"/>
                </a:solidFill>
              </a:endParaRPr>
            </a:p>
            <a:p>
              <a:pPr eaLnBrk="1" fontAlgn="auto" hangingPunct="1">
                <a:spcBef>
                  <a:spcPts val="0"/>
                </a:spcBef>
                <a:spcAft>
                  <a:spcPts val="600"/>
                </a:spcAft>
              </a:pPr>
              <a:endParaRPr lang="en-US" sz="2000" b="1" dirty="0">
                <a:solidFill>
                  <a:prstClr val="black"/>
                </a:solidFill>
              </a:endParaRPr>
            </a:p>
            <a:p>
              <a:pPr eaLnBrk="1" fontAlgn="auto" hangingPunct="1">
                <a:spcBef>
                  <a:spcPts val="0"/>
                </a:spcBef>
                <a:spcAft>
                  <a:spcPts val="600"/>
                </a:spcAft>
              </a:pPr>
              <a:endParaRPr lang="en-US" sz="2000" b="1" dirty="0">
                <a:solidFill>
                  <a:prstClr val="black"/>
                </a:solidFill>
              </a:endParaRPr>
            </a:p>
            <a:p>
              <a:pPr eaLnBrk="1" fontAlgn="auto" hangingPunct="1">
                <a:spcBef>
                  <a:spcPts val="0"/>
                </a:spcBef>
                <a:spcAft>
                  <a:spcPts val="600"/>
                </a:spcAft>
              </a:pPr>
              <a:r>
                <a:rPr lang="en-US" sz="2000" b="1" dirty="0">
                  <a:solidFill>
                    <a:prstClr val="black"/>
                  </a:solidFill>
                </a:rPr>
                <a:t>species delimitation</a:t>
              </a:r>
            </a:p>
            <a:p>
              <a:pPr marL="355600" indent="-355600" eaLnBrk="1" fontAlgn="auto" hangingPunct="1">
                <a:spcBef>
                  <a:spcPts val="0"/>
                </a:spcBef>
                <a:spcAft>
                  <a:spcPts val="600"/>
                </a:spcAft>
                <a:buFont typeface="Arial" pitchFamily="34" charset="0"/>
                <a:buChar char="•"/>
              </a:pPr>
              <a:r>
                <a:rPr lang="en-US" sz="2000" dirty="0">
                  <a:solidFill>
                    <a:prstClr val="black"/>
                  </a:solidFill>
                </a:rPr>
                <a:t>population genetics</a:t>
              </a:r>
            </a:p>
            <a:p>
              <a:pPr marL="355600" indent="-355600" eaLnBrk="1" fontAlgn="auto" hangingPunct="1">
                <a:spcBef>
                  <a:spcPts val="0"/>
                </a:spcBef>
                <a:spcAft>
                  <a:spcPts val="600"/>
                </a:spcAft>
                <a:buFont typeface="Arial" pitchFamily="34" charset="0"/>
                <a:buChar char="•"/>
              </a:pPr>
              <a:r>
                <a:rPr lang="en-US" sz="2000" dirty="0">
                  <a:solidFill>
                    <a:prstClr val="black"/>
                  </a:solidFill>
                </a:rPr>
                <a:t>phylogenetics</a:t>
              </a:r>
            </a:p>
          </p:txBody>
        </p:sp>
        <p:sp>
          <p:nvSpPr>
            <p:cNvPr id="14" name="TextBox 13"/>
            <p:cNvSpPr txBox="1"/>
            <p:nvPr/>
          </p:nvSpPr>
          <p:spPr>
            <a:xfrm rot="5400000">
              <a:off x="5964197" y="4216364"/>
              <a:ext cx="301002" cy="273002"/>
            </a:xfrm>
            <a:prstGeom prst="rect">
              <a:avLst/>
            </a:prstGeom>
            <a:noFill/>
          </p:spPr>
          <p:txBody>
            <a:bodyPr wrap="none" rtlCol="0">
              <a:spAutoFit/>
            </a:bodyPr>
            <a:lstStyle/>
            <a:p>
              <a:pPr eaLnBrk="1" fontAlgn="auto" hangingPunct="1">
                <a:spcBef>
                  <a:spcPts val="0"/>
                </a:spcBef>
                <a:spcAft>
                  <a:spcPts val="0"/>
                </a:spcAft>
              </a:pPr>
              <a:r>
                <a:rPr lang="en-US" sz="2000" dirty="0">
                  <a:solidFill>
                    <a:prstClr val="black"/>
                  </a:solidFill>
                  <a:latin typeface="Calibri"/>
                </a:rPr>
                <a:t>&gt;&gt;</a:t>
              </a: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550687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65113"/>
            <a:ext cx="7543800" cy="752475"/>
          </a:xfrm>
        </p:spPr>
        <p:txBody>
          <a:bodyPr/>
          <a:lstStyle/>
          <a:p>
            <a:pPr eaLnBrk="1" hangingPunct="1"/>
            <a:r>
              <a:rPr lang="nl-BE" altLang="en-US" smtClean="0"/>
              <a:t>Applications of molecular techniques</a:t>
            </a:r>
            <a:endParaRPr lang="nl-NL" altLang="en-US" smtClean="0"/>
          </a:p>
        </p:txBody>
      </p:sp>
      <p:sp>
        <p:nvSpPr>
          <p:cNvPr id="12291" name="Rectangle 3"/>
          <p:cNvSpPr>
            <a:spLocks noGrp="1" noChangeArrowheads="1"/>
          </p:cNvSpPr>
          <p:nvPr>
            <p:ph type="body" sz="half" idx="1"/>
          </p:nvPr>
        </p:nvSpPr>
        <p:spPr/>
        <p:txBody>
          <a:bodyPr/>
          <a:lstStyle/>
          <a:p>
            <a:pPr eaLnBrk="1" hangingPunct="1"/>
            <a:endParaRPr lang="nl-BE" altLang="en-US" sz="2000" smtClean="0"/>
          </a:p>
          <a:p>
            <a:pPr lvl="1" eaLnBrk="1" hangingPunct="1"/>
            <a:endParaRPr lang="nl-NL" altLang="en-US" sz="1800" smtClean="0"/>
          </a:p>
        </p:txBody>
      </p:sp>
      <p:sp>
        <p:nvSpPr>
          <p:cNvPr id="12292" name="Rectangle 4"/>
          <p:cNvSpPr>
            <a:spLocks noChangeArrowheads="1"/>
          </p:cNvSpPr>
          <p:nvPr/>
        </p:nvSpPr>
        <p:spPr bwMode="auto">
          <a:xfrm>
            <a:off x="0" y="1722438"/>
            <a:ext cx="6602413" cy="44116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anose="05000000000000000000" pitchFamily="2" charset="2"/>
              <a:buChar char="l"/>
              <a:defRPr sz="2400">
                <a:solidFill>
                  <a:schemeClr val="tx1"/>
                </a:solidFill>
                <a:latin typeface="Arial" panose="020B0604020202020204" pitchFamily="34" charset="0"/>
              </a:defRPr>
            </a:lvl1pPr>
            <a:lvl2pPr marL="692150" indent="-347663">
              <a:spcBef>
                <a:spcPct val="20000"/>
              </a:spcBef>
              <a:buClr>
                <a:schemeClr val="accent2"/>
              </a:buClr>
              <a:buSzPct val="70000"/>
              <a:buFont typeface="Wingdings" panose="05000000000000000000" pitchFamily="2" charset="2"/>
              <a:buChar char="l"/>
              <a:defRPr sz="20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9pPr>
          </a:lstStyle>
          <a:p>
            <a:pPr eaLnBrk="1" hangingPunct="1"/>
            <a:r>
              <a:rPr lang="nl-BE" altLang="en-US"/>
              <a:t>DNA to identify organisms</a:t>
            </a:r>
          </a:p>
          <a:p>
            <a:pPr lvl="1" eaLnBrk="1" hangingPunct="1"/>
            <a:r>
              <a:rPr lang="nl-BE" altLang="en-US"/>
              <a:t>“barcode”</a:t>
            </a:r>
          </a:p>
          <a:p>
            <a:pPr lvl="1" eaLnBrk="1" hangingPunct="1"/>
            <a:r>
              <a:rPr lang="nl-BE" altLang="en-US"/>
              <a:t>fast – accurate</a:t>
            </a:r>
          </a:p>
          <a:p>
            <a:pPr lvl="1" eaLnBrk="1" hangingPunct="1">
              <a:buFont typeface="Wingdings" panose="05000000000000000000" pitchFamily="2" charset="2"/>
              <a:buNone/>
            </a:pPr>
            <a:endParaRPr lang="nl-BE" altLang="en-US"/>
          </a:p>
          <a:p>
            <a:pPr eaLnBrk="1" hangingPunct="1">
              <a:buFont typeface="Wingdings" panose="05000000000000000000" pitchFamily="2" charset="2"/>
              <a:buNone/>
            </a:pPr>
            <a:endParaRPr lang="nl-BE" altLang="en-US"/>
          </a:p>
        </p:txBody>
      </p:sp>
      <p:pic>
        <p:nvPicPr>
          <p:cNvPr id="12293" name="Picture 5" descr="Luoma-Barcoding-l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33850" y="2211388"/>
            <a:ext cx="5010150" cy="39687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2294" name="Picture 6" descr="zebra-barcode"/>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0663" y="3706813"/>
            <a:ext cx="3133725" cy="24749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11150" y="0"/>
            <a:ext cx="8832850" cy="850900"/>
          </a:xfrm>
        </p:spPr>
        <p:txBody>
          <a:bodyPr>
            <a:normAutofit/>
          </a:bodyPr>
          <a:lstStyle/>
          <a:p>
            <a:pPr algn="l"/>
            <a:r>
              <a:rPr lang="nl-BE" sz="3400" dirty="0" smtClean="0">
                <a:solidFill>
                  <a:schemeClr val="bg1">
                    <a:lumMod val="50000"/>
                  </a:schemeClr>
                </a:solidFill>
              </a:rPr>
              <a:t>DNA-based species delimitation</a:t>
            </a:r>
            <a:endParaRPr lang="nl-BE" sz="3400" dirty="0">
              <a:solidFill>
                <a:schemeClr val="bg1">
                  <a:lumMod val="50000"/>
                </a:schemeClr>
              </a:solidFill>
            </a:endParaRPr>
          </a:p>
        </p:txBody>
      </p:sp>
      <p:graphicFrame>
        <p:nvGraphicFramePr>
          <p:cNvPr id="4" name="Content Placeholder 3"/>
          <p:cNvGraphicFramePr>
            <a:graphicFrameLocks noGrp="1"/>
          </p:cNvGraphicFramePr>
          <p:nvPr>
            <p:ph idx="1"/>
          </p:nvPr>
        </p:nvGraphicFramePr>
        <p:xfrm>
          <a:off x="293978" y="765629"/>
          <a:ext cx="8562394" cy="5129298"/>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829456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311150" y="1641181"/>
            <a:ext cx="8832850" cy="353943"/>
          </a:xfrm>
          <a:prstGeom prst="rect">
            <a:avLst/>
          </a:prstGeom>
          <a:noFill/>
          <a:ln w="9525">
            <a:noFill/>
            <a:miter lim="800000"/>
            <a:headEnd/>
            <a:tailEnd/>
          </a:ln>
          <a:effectLst/>
        </p:spPr>
        <p:txBody>
          <a:bodyPr wrap="square">
            <a:spAutoFit/>
          </a:bodyPr>
          <a:lstStyle/>
          <a:p>
            <a:pPr indent="92075" eaLnBrk="1" fontAlgn="auto" hangingPunct="1">
              <a:spcBef>
                <a:spcPts val="0"/>
              </a:spcBef>
              <a:spcAft>
                <a:spcPts val="600"/>
              </a:spcAft>
            </a:pPr>
            <a:r>
              <a:rPr lang="en-US" sz="1700" b="1" dirty="0">
                <a:solidFill>
                  <a:srgbClr val="1F497D">
                    <a:lumMod val="60000"/>
                    <a:lumOff val="40000"/>
                  </a:srgbClr>
                </a:solidFill>
                <a:latin typeface="Calibri"/>
              </a:rPr>
              <a:t>Species-level (speciation &amp; extinction) </a:t>
            </a:r>
            <a:r>
              <a:rPr lang="en-US" sz="1700" dirty="0">
                <a:solidFill>
                  <a:prstClr val="black"/>
                </a:solidFill>
                <a:latin typeface="Calibri"/>
              </a:rPr>
              <a:t>&amp; </a:t>
            </a:r>
            <a:r>
              <a:rPr lang="en-US" sz="1700" b="1" dirty="0">
                <a:solidFill>
                  <a:srgbClr val="FF0000"/>
                </a:solidFill>
                <a:latin typeface="Calibri"/>
              </a:rPr>
              <a:t>population-level (coalescence) </a:t>
            </a:r>
            <a:r>
              <a:rPr lang="en-US" sz="1700" dirty="0">
                <a:solidFill>
                  <a:prstClr val="black"/>
                </a:solidFill>
                <a:latin typeface="Calibri"/>
              </a:rPr>
              <a:t>evolutionary processes</a:t>
            </a:r>
          </a:p>
        </p:txBody>
      </p:sp>
      <p:sp>
        <p:nvSpPr>
          <p:cNvPr id="5" name="Title 1"/>
          <p:cNvSpPr txBox="1">
            <a:spLocks/>
          </p:cNvSpPr>
          <p:nvPr/>
        </p:nvSpPr>
        <p:spPr>
          <a:xfrm>
            <a:off x="311150" y="0"/>
            <a:ext cx="8832850" cy="850900"/>
          </a:xfrm>
          <a:prstGeom prst="rect">
            <a:avLst/>
          </a:prstGeom>
        </p:spPr>
        <p:txBody>
          <a:bodyPr anchor="ctr" anchorCtr="0">
            <a:normAutofit/>
          </a:bodyPr>
          <a:lstStyle/>
          <a:p>
            <a:pPr eaLnBrk="1" fontAlgn="auto" hangingPunct="1">
              <a:spcAft>
                <a:spcPts val="0"/>
              </a:spcAft>
              <a:defRPr/>
            </a:pPr>
            <a:r>
              <a:rPr lang="nl-BE" sz="3400" dirty="0">
                <a:solidFill>
                  <a:prstClr val="white">
                    <a:lumMod val="50000"/>
                  </a:prstClr>
                </a:solidFill>
                <a:latin typeface="Calibri"/>
              </a:rPr>
              <a:t>GMYC-model approach</a:t>
            </a:r>
          </a:p>
        </p:txBody>
      </p:sp>
      <p:sp>
        <p:nvSpPr>
          <p:cNvPr id="10" name="Right Brace 9"/>
          <p:cNvSpPr/>
          <p:nvPr/>
        </p:nvSpPr>
        <p:spPr>
          <a:xfrm rot="16200000">
            <a:off x="3535816" y="452898"/>
            <a:ext cx="198120" cy="3353166"/>
          </a:xfrm>
          <a:prstGeom prst="rightBrac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nl-BE">
              <a:solidFill>
                <a:srgbClr val="1F497D">
                  <a:lumMod val="60000"/>
                  <a:lumOff val="40000"/>
                </a:srgbClr>
              </a:solidFill>
            </a:endParaRPr>
          </a:p>
        </p:txBody>
      </p:sp>
      <p:sp>
        <p:nvSpPr>
          <p:cNvPr id="11" name="Right Brace 10"/>
          <p:cNvSpPr/>
          <p:nvPr/>
        </p:nvSpPr>
        <p:spPr>
          <a:xfrm rot="16200000">
            <a:off x="5440977" y="1931066"/>
            <a:ext cx="220028" cy="377461"/>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nl-BE">
              <a:solidFill>
                <a:prstClr val="black"/>
              </a:solidFill>
            </a:endParaRPr>
          </a:p>
        </p:txBody>
      </p:sp>
      <p:pic>
        <p:nvPicPr>
          <p:cNvPr id="12" name="Picture 3"/>
          <p:cNvPicPr>
            <a:picLocks noChangeAspect="1" noChangeArrowheads="1"/>
          </p:cNvPicPr>
          <p:nvPr/>
        </p:nvPicPr>
        <p:blipFill>
          <a:blip r:embed="rId3" cstate="print"/>
          <a:srcRect t="2982" b="3093"/>
          <a:stretch>
            <a:fillRect/>
          </a:stretch>
        </p:blipFill>
        <p:spPr bwMode="auto">
          <a:xfrm>
            <a:off x="1843080" y="2280665"/>
            <a:ext cx="4300693" cy="3345435"/>
          </a:xfrm>
          <a:prstGeom prst="rect">
            <a:avLst/>
          </a:prstGeom>
          <a:noFill/>
        </p:spPr>
      </p:pic>
      <p:sp>
        <p:nvSpPr>
          <p:cNvPr id="8" name="Rectangle 7"/>
          <p:cNvSpPr/>
          <p:nvPr/>
        </p:nvSpPr>
        <p:spPr>
          <a:xfrm>
            <a:off x="6537961" y="6199188"/>
            <a:ext cx="2517140" cy="523220"/>
          </a:xfrm>
          <a:prstGeom prst="rect">
            <a:avLst/>
          </a:prstGeom>
        </p:spPr>
        <p:txBody>
          <a:bodyPr wrap="square">
            <a:spAutoFit/>
          </a:bodyPr>
          <a:lstStyle/>
          <a:p>
            <a:pPr eaLnBrk="1" fontAlgn="auto" hangingPunct="1">
              <a:spcBef>
                <a:spcPts val="0"/>
              </a:spcBef>
              <a:spcAft>
                <a:spcPts val="0"/>
              </a:spcAft>
            </a:pPr>
            <a:r>
              <a:rPr lang="en-US" sz="1400" dirty="0">
                <a:solidFill>
                  <a:prstClr val="black"/>
                </a:solidFill>
                <a:latin typeface="Calibri"/>
              </a:rPr>
              <a:t>[Pons, </a:t>
            </a:r>
            <a:r>
              <a:rPr lang="en-US" sz="1400" dirty="0" err="1">
                <a:solidFill>
                  <a:prstClr val="black"/>
                </a:solidFill>
                <a:latin typeface="Calibri"/>
              </a:rPr>
              <a:t>Barraclough</a:t>
            </a:r>
            <a:r>
              <a:rPr lang="en-US" sz="1400" dirty="0">
                <a:solidFill>
                  <a:prstClr val="black"/>
                </a:solidFill>
                <a:latin typeface="Calibri"/>
              </a:rPr>
              <a:t> et al. 2006, </a:t>
            </a:r>
            <a:br>
              <a:rPr lang="en-US" sz="1400" dirty="0">
                <a:solidFill>
                  <a:prstClr val="black"/>
                </a:solidFill>
                <a:latin typeface="Calibri"/>
              </a:rPr>
            </a:br>
            <a:r>
              <a:rPr lang="nl-BE" sz="1400" dirty="0">
                <a:solidFill>
                  <a:prstClr val="black"/>
                </a:solidFill>
                <a:latin typeface="Calibri"/>
              </a:rPr>
              <a:t>Monaghan et al. 2009]</a:t>
            </a:r>
          </a:p>
        </p:txBody>
      </p:sp>
      <p:sp>
        <p:nvSpPr>
          <p:cNvPr id="9" name="TextBox 8"/>
          <p:cNvSpPr txBox="1"/>
          <p:nvPr/>
        </p:nvSpPr>
        <p:spPr>
          <a:xfrm>
            <a:off x="3330593" y="5956319"/>
            <a:ext cx="2431820" cy="353943"/>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pPr eaLnBrk="1" fontAlgn="auto" hangingPunct="1">
              <a:spcBef>
                <a:spcPts val="0"/>
              </a:spcBef>
              <a:spcAft>
                <a:spcPts val="0"/>
              </a:spcAft>
            </a:pPr>
            <a:r>
              <a:rPr lang="en-US" sz="1700" b="1" dirty="0">
                <a:solidFill>
                  <a:prstClr val="white"/>
                </a:solidFill>
              </a:rPr>
              <a:t>Different branching rates</a:t>
            </a:r>
          </a:p>
        </p:txBody>
      </p:sp>
      <p:sp>
        <p:nvSpPr>
          <p:cNvPr id="15" name="Right Brace 14"/>
          <p:cNvSpPr/>
          <p:nvPr/>
        </p:nvSpPr>
        <p:spPr>
          <a:xfrm rot="16200000" flipH="1">
            <a:off x="3503637" y="4058578"/>
            <a:ext cx="184467" cy="3353166"/>
          </a:xfrm>
          <a:prstGeom prst="rightBrac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nl-BE">
              <a:solidFill>
                <a:srgbClr val="1F497D">
                  <a:lumMod val="60000"/>
                  <a:lumOff val="40000"/>
                </a:srgbClr>
              </a:solidFill>
            </a:endParaRPr>
          </a:p>
        </p:txBody>
      </p:sp>
      <p:sp>
        <p:nvSpPr>
          <p:cNvPr id="16" name="Right Brace 15"/>
          <p:cNvSpPr/>
          <p:nvPr/>
        </p:nvSpPr>
        <p:spPr>
          <a:xfrm rot="16200000" flipH="1">
            <a:off x="5409554" y="5557899"/>
            <a:ext cx="204865" cy="377461"/>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nl-BE">
              <a:solidFill>
                <a:prstClr val="black"/>
              </a:solidFill>
            </a:endParaRPr>
          </a:p>
        </p:txBody>
      </p:sp>
      <p:sp>
        <p:nvSpPr>
          <p:cNvPr id="13" name="TextBox 12"/>
          <p:cNvSpPr txBox="1"/>
          <p:nvPr/>
        </p:nvSpPr>
        <p:spPr>
          <a:xfrm>
            <a:off x="311150" y="890016"/>
            <a:ext cx="2452082" cy="646331"/>
          </a:xfrm>
          <a:prstGeom prst="rect">
            <a:avLst/>
          </a:prstGeom>
          <a:noFill/>
        </p:spPr>
        <p:txBody>
          <a:bodyPr wrap="none" rtlCol="0">
            <a:spAutoFit/>
          </a:bodyPr>
          <a:lstStyle/>
          <a:p>
            <a:pPr marL="182563" indent="-182563" eaLnBrk="1" fontAlgn="auto" hangingPunct="1">
              <a:spcBef>
                <a:spcPts val="0"/>
              </a:spcBef>
              <a:spcAft>
                <a:spcPts val="0"/>
              </a:spcAft>
              <a:buFont typeface="Arial" pitchFamily="34" charset="0"/>
              <a:buChar char="•"/>
            </a:pPr>
            <a:r>
              <a:rPr lang="en-US" b="1" dirty="0">
                <a:solidFill>
                  <a:prstClr val="black"/>
                </a:solidFill>
                <a:latin typeface="Calibri"/>
              </a:rPr>
              <a:t>Likelihood method</a:t>
            </a:r>
          </a:p>
          <a:p>
            <a:pPr marL="182563" indent="-182563" eaLnBrk="1" fontAlgn="auto" hangingPunct="1">
              <a:spcBef>
                <a:spcPts val="0"/>
              </a:spcBef>
              <a:spcAft>
                <a:spcPts val="0"/>
              </a:spcAft>
              <a:buFont typeface="Arial" pitchFamily="34" charset="0"/>
              <a:buChar char="•"/>
            </a:pPr>
            <a:r>
              <a:rPr lang="en-US" b="1" dirty="0">
                <a:solidFill>
                  <a:prstClr val="black"/>
                </a:solidFill>
                <a:latin typeface="Calibri"/>
              </a:rPr>
              <a:t>Single locus DNA data</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641706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3" cstate="print">
            <a:clrChange>
              <a:clrFrom>
                <a:srgbClr val="FFFFFF"/>
              </a:clrFrom>
              <a:clrTo>
                <a:srgbClr val="FFFFFF">
                  <a:alpha val="0"/>
                </a:srgbClr>
              </a:clrTo>
            </a:clrChange>
          </a:blip>
          <a:srcRect t="2982" b="3093"/>
          <a:stretch>
            <a:fillRect/>
          </a:stretch>
        </p:blipFill>
        <p:spPr bwMode="auto">
          <a:xfrm>
            <a:off x="4702626" y="1688124"/>
            <a:ext cx="4300693" cy="4119824"/>
          </a:xfrm>
          <a:prstGeom prst="rect">
            <a:avLst/>
          </a:prstGeom>
          <a:noFill/>
        </p:spPr>
      </p:pic>
      <p:sp>
        <p:nvSpPr>
          <p:cNvPr id="15362" name="Text Box 1026"/>
          <p:cNvSpPr txBox="1">
            <a:spLocks noChangeArrowheads="1"/>
          </p:cNvSpPr>
          <p:nvPr/>
        </p:nvSpPr>
        <p:spPr bwMode="auto">
          <a:xfrm>
            <a:off x="304799" y="1092200"/>
            <a:ext cx="6640513" cy="5647700"/>
          </a:xfrm>
          <a:prstGeom prst="rect">
            <a:avLst/>
          </a:prstGeom>
          <a:noFill/>
          <a:ln w="9525">
            <a:noFill/>
            <a:miter lim="800000"/>
            <a:headEnd/>
            <a:tailEnd/>
          </a:ln>
          <a:effectLst/>
        </p:spPr>
        <p:txBody>
          <a:bodyPr wrap="square">
            <a:spAutoFit/>
          </a:bodyPr>
          <a:lstStyle/>
          <a:p>
            <a:pPr eaLnBrk="1" fontAlgn="auto" hangingPunct="1">
              <a:spcBef>
                <a:spcPts val="0"/>
              </a:spcBef>
              <a:spcAft>
                <a:spcPts val="600"/>
              </a:spcAft>
              <a:buFont typeface="Times"/>
              <a:buNone/>
            </a:pPr>
            <a:r>
              <a:rPr lang="en-US" b="1" dirty="0">
                <a:solidFill>
                  <a:prstClr val="black"/>
                </a:solidFill>
                <a:latin typeface="Calibri"/>
              </a:rPr>
              <a:t>Raw data</a:t>
            </a:r>
          </a:p>
          <a:p>
            <a:pPr marL="177800" indent="-177800" eaLnBrk="1" fontAlgn="auto" hangingPunct="1">
              <a:spcBef>
                <a:spcPts val="0"/>
              </a:spcBef>
              <a:spcAft>
                <a:spcPts val="600"/>
              </a:spcAft>
            </a:pPr>
            <a:r>
              <a:rPr lang="en-US" sz="1600" dirty="0">
                <a:solidFill>
                  <a:prstClr val="black"/>
                </a:solidFill>
                <a:latin typeface="Calibri"/>
              </a:rPr>
              <a:t>Branching rates on ultrametric tree </a:t>
            </a:r>
            <a:br>
              <a:rPr lang="en-US" sz="1600" dirty="0">
                <a:solidFill>
                  <a:prstClr val="black"/>
                </a:solidFill>
                <a:latin typeface="Calibri"/>
              </a:rPr>
            </a:br>
            <a:r>
              <a:rPr lang="en-US" sz="1600" dirty="0">
                <a:solidFill>
                  <a:prstClr val="black"/>
                </a:solidFill>
                <a:latin typeface="Calibri"/>
              </a:rPr>
              <a:t>(e.g. relaxed mol. clock tree)</a:t>
            </a:r>
          </a:p>
          <a:p>
            <a:pPr eaLnBrk="1" fontAlgn="auto" hangingPunct="1">
              <a:spcBef>
                <a:spcPts val="0"/>
              </a:spcBef>
              <a:spcAft>
                <a:spcPts val="600"/>
              </a:spcAft>
              <a:buFont typeface="Times"/>
              <a:buNone/>
            </a:pPr>
            <a:endParaRPr lang="en-US" b="1" dirty="0">
              <a:solidFill>
                <a:prstClr val="black"/>
              </a:solidFill>
              <a:latin typeface="Calibri"/>
            </a:endParaRPr>
          </a:p>
          <a:p>
            <a:pPr eaLnBrk="1" fontAlgn="auto" hangingPunct="1">
              <a:spcBef>
                <a:spcPts val="0"/>
              </a:spcBef>
              <a:spcAft>
                <a:spcPts val="600"/>
              </a:spcAft>
              <a:buFont typeface="Times"/>
              <a:buNone/>
            </a:pPr>
            <a:r>
              <a:rPr lang="en-US" b="1" dirty="0">
                <a:solidFill>
                  <a:prstClr val="black"/>
                </a:solidFill>
                <a:latin typeface="Calibri"/>
              </a:rPr>
              <a:t>Statistical approach (LRT)</a:t>
            </a:r>
          </a:p>
          <a:p>
            <a:pPr marL="182563" eaLnBrk="1" fontAlgn="auto" hangingPunct="1">
              <a:spcBef>
                <a:spcPts val="0"/>
              </a:spcBef>
              <a:spcAft>
                <a:spcPts val="1200"/>
              </a:spcAft>
              <a:buFont typeface="Times"/>
              <a:buNone/>
            </a:pPr>
            <a:r>
              <a:rPr lang="en-US" sz="1600" i="1" u="sng" dirty="0">
                <a:solidFill>
                  <a:prstClr val="black"/>
                </a:solidFill>
                <a:latin typeface="Calibri"/>
              </a:rPr>
              <a:t>Null model</a:t>
            </a:r>
            <a:r>
              <a:rPr lang="en-US" sz="1600" i="1" dirty="0">
                <a:solidFill>
                  <a:prstClr val="black"/>
                </a:solidFill>
                <a:latin typeface="Calibri"/>
              </a:rPr>
              <a:t>: </a:t>
            </a:r>
            <a:r>
              <a:rPr lang="en-US" sz="1600" dirty="0">
                <a:solidFill>
                  <a:prstClr val="black"/>
                </a:solidFill>
                <a:latin typeface="Calibri"/>
              </a:rPr>
              <a:t>No separate lineages</a:t>
            </a:r>
          </a:p>
          <a:p>
            <a:pPr marL="182563" eaLnBrk="1" fontAlgn="auto" hangingPunct="1">
              <a:spcBef>
                <a:spcPts val="0"/>
              </a:spcBef>
              <a:spcAft>
                <a:spcPts val="600"/>
              </a:spcAft>
            </a:pPr>
            <a:endParaRPr lang="en-US" sz="1600" i="1" u="sng" dirty="0">
              <a:solidFill>
                <a:prstClr val="black"/>
              </a:solidFill>
              <a:latin typeface="Calibri"/>
            </a:endParaRPr>
          </a:p>
          <a:p>
            <a:pPr marL="182563" eaLnBrk="1" fontAlgn="auto" hangingPunct="1">
              <a:spcBef>
                <a:spcPts val="0"/>
              </a:spcBef>
              <a:spcAft>
                <a:spcPts val="600"/>
              </a:spcAft>
            </a:pPr>
            <a:r>
              <a:rPr lang="en-US" sz="1600" i="1" u="sng" dirty="0">
                <a:solidFill>
                  <a:prstClr val="black"/>
                </a:solidFill>
                <a:latin typeface="Calibri"/>
              </a:rPr>
              <a:t>Alternative model</a:t>
            </a:r>
            <a:r>
              <a:rPr lang="en-US" sz="1600" i="1" dirty="0">
                <a:solidFill>
                  <a:prstClr val="black"/>
                </a:solidFill>
                <a:latin typeface="Calibri"/>
              </a:rPr>
              <a:t>: </a:t>
            </a:r>
            <a:r>
              <a:rPr lang="en-US" sz="1600" dirty="0">
                <a:solidFill>
                  <a:prstClr val="black"/>
                </a:solidFill>
                <a:latin typeface="Calibri"/>
              </a:rPr>
              <a:t>Separately evolving lineages</a:t>
            </a:r>
          </a:p>
          <a:p>
            <a:pPr marL="361950" eaLnBrk="1" fontAlgn="auto" hangingPunct="1">
              <a:spcBef>
                <a:spcPts val="0"/>
              </a:spcBef>
              <a:spcAft>
                <a:spcPts val="600"/>
              </a:spcAft>
            </a:pPr>
            <a:endParaRPr lang="en-US" sz="1600" b="1" dirty="0">
              <a:solidFill>
                <a:srgbClr val="1F497D">
                  <a:lumMod val="60000"/>
                  <a:lumOff val="40000"/>
                </a:srgbClr>
              </a:solidFill>
              <a:latin typeface="Calibri"/>
            </a:endParaRPr>
          </a:p>
          <a:p>
            <a:pPr marL="180975" indent="-180975" eaLnBrk="1" fontAlgn="auto" hangingPunct="1">
              <a:spcBef>
                <a:spcPts val="0"/>
              </a:spcBef>
              <a:spcAft>
                <a:spcPts val="600"/>
              </a:spcAft>
            </a:pPr>
            <a:endParaRPr lang="en-US" sz="1600" dirty="0">
              <a:solidFill>
                <a:prstClr val="black"/>
              </a:solidFill>
              <a:latin typeface="Calibri"/>
            </a:endParaRPr>
          </a:p>
          <a:p>
            <a:pPr marL="180975" indent="-180975" eaLnBrk="1" fontAlgn="auto" hangingPunct="1">
              <a:spcBef>
                <a:spcPts val="0"/>
              </a:spcBef>
              <a:spcAft>
                <a:spcPts val="600"/>
              </a:spcAft>
            </a:pPr>
            <a:endParaRPr lang="en-US" sz="1600" dirty="0">
              <a:solidFill>
                <a:prstClr val="black"/>
              </a:solidFill>
              <a:latin typeface="Calibri"/>
            </a:endParaRPr>
          </a:p>
          <a:p>
            <a:pPr marL="3175" indent="-3175" eaLnBrk="1" fontAlgn="auto" hangingPunct="1">
              <a:spcBef>
                <a:spcPts val="0"/>
              </a:spcBef>
              <a:spcAft>
                <a:spcPts val="600"/>
              </a:spcAft>
            </a:pPr>
            <a:r>
              <a:rPr lang="en-US" b="1" dirty="0">
                <a:solidFill>
                  <a:prstClr val="black"/>
                </a:solidFill>
                <a:latin typeface="Calibri"/>
              </a:rPr>
              <a:t>Location of switch from speciation </a:t>
            </a:r>
            <a:br>
              <a:rPr lang="en-US" b="1" dirty="0">
                <a:solidFill>
                  <a:prstClr val="black"/>
                </a:solidFill>
                <a:latin typeface="Calibri"/>
              </a:rPr>
            </a:br>
            <a:r>
              <a:rPr lang="en-US" b="1" dirty="0">
                <a:solidFill>
                  <a:prstClr val="black"/>
                </a:solidFill>
                <a:latin typeface="Calibri"/>
              </a:rPr>
              <a:t>to coalescent nodes</a:t>
            </a:r>
          </a:p>
          <a:p>
            <a:pPr marL="1081088" indent="-3175" eaLnBrk="1" fontAlgn="auto" hangingPunct="1">
              <a:spcBef>
                <a:spcPts val="0"/>
              </a:spcBef>
              <a:spcAft>
                <a:spcPts val="600"/>
              </a:spcAft>
            </a:pPr>
            <a:endParaRPr lang="en-US" dirty="0">
              <a:solidFill>
                <a:prstClr val="black"/>
              </a:solidFill>
              <a:latin typeface="Calibri"/>
            </a:endParaRPr>
          </a:p>
          <a:p>
            <a:pPr marL="3175" indent="-3175" eaLnBrk="1" fontAlgn="auto" hangingPunct="1">
              <a:spcBef>
                <a:spcPts val="0"/>
              </a:spcBef>
              <a:spcAft>
                <a:spcPts val="600"/>
              </a:spcAft>
            </a:pPr>
            <a:r>
              <a:rPr lang="en-US" b="1" dirty="0">
                <a:solidFill>
                  <a:prstClr val="black"/>
                </a:solidFill>
                <a:latin typeface="Calibri"/>
              </a:rPr>
              <a:t>Statistical measure of confidence</a:t>
            </a:r>
          </a:p>
          <a:p>
            <a:pPr marL="180975" indent="-180975" eaLnBrk="1" fontAlgn="auto" hangingPunct="1">
              <a:spcBef>
                <a:spcPts val="0"/>
              </a:spcBef>
              <a:spcAft>
                <a:spcPts val="600"/>
              </a:spcAft>
            </a:pPr>
            <a:endParaRPr lang="en-US" sz="1600" dirty="0">
              <a:solidFill>
                <a:prstClr val="black"/>
              </a:solidFill>
              <a:latin typeface="Calibri"/>
            </a:endParaRPr>
          </a:p>
          <a:p>
            <a:pPr marL="180975" indent="-180975" eaLnBrk="1" fontAlgn="auto" hangingPunct="1">
              <a:spcBef>
                <a:spcPts val="0"/>
              </a:spcBef>
              <a:spcAft>
                <a:spcPts val="600"/>
              </a:spcAft>
            </a:pPr>
            <a:r>
              <a:rPr lang="en-US" sz="1600" b="1" dirty="0">
                <a:solidFill>
                  <a:prstClr val="black"/>
                </a:solidFill>
                <a:latin typeface="Calibri"/>
              </a:rPr>
              <a:t>Software</a:t>
            </a:r>
            <a:r>
              <a:rPr lang="en-US" sz="1600" dirty="0">
                <a:solidFill>
                  <a:prstClr val="black"/>
                </a:solidFill>
                <a:latin typeface="Calibri"/>
              </a:rPr>
              <a:t>: </a:t>
            </a:r>
            <a:r>
              <a:rPr lang="nl-BE" sz="1600" dirty="0">
                <a:solidFill>
                  <a:prstClr val="black"/>
                </a:solidFill>
                <a:latin typeface="Calibri"/>
              </a:rPr>
              <a:t>SPLITS package for R: </a:t>
            </a:r>
            <a:r>
              <a:rPr lang="nl-BE" sz="1600" dirty="0">
                <a:solidFill>
                  <a:srgbClr val="0070C0"/>
                </a:solidFill>
                <a:latin typeface="Calibri"/>
              </a:rPr>
              <a:t>http:// r-forge.r-project.org/projects/splits</a:t>
            </a:r>
            <a:endParaRPr lang="en-US" sz="1600" dirty="0">
              <a:solidFill>
                <a:prstClr val="black"/>
              </a:solidFill>
              <a:latin typeface="Calibri"/>
            </a:endParaRPr>
          </a:p>
        </p:txBody>
      </p:sp>
      <p:sp>
        <p:nvSpPr>
          <p:cNvPr id="7" name="Text Box 116"/>
          <p:cNvSpPr txBox="1">
            <a:spLocks noChangeArrowheads="1"/>
          </p:cNvSpPr>
          <p:nvPr/>
        </p:nvSpPr>
        <p:spPr bwMode="auto">
          <a:xfrm>
            <a:off x="5652774" y="918867"/>
            <a:ext cx="1951484" cy="523220"/>
          </a:xfrm>
          <a:prstGeom prst="rect">
            <a:avLst/>
          </a:prstGeom>
          <a:noFill/>
          <a:ln w="9525">
            <a:noFill/>
            <a:miter lim="800000"/>
            <a:headEnd/>
            <a:tailEnd/>
          </a:ln>
          <a:effectLst/>
        </p:spPr>
        <p:txBody>
          <a:bodyPr wrap="square">
            <a:spAutoFit/>
          </a:bodyPr>
          <a:lstStyle/>
          <a:p>
            <a:pPr algn="ctr" eaLnBrk="1" fontAlgn="auto" hangingPunct="1">
              <a:spcBef>
                <a:spcPts val="0"/>
              </a:spcBef>
              <a:spcAft>
                <a:spcPts val="0"/>
              </a:spcAft>
            </a:pPr>
            <a:r>
              <a:rPr lang="en-US" sz="1400" b="1" dirty="0">
                <a:solidFill>
                  <a:srgbClr val="1F497D">
                    <a:lumMod val="60000"/>
                    <a:lumOff val="40000"/>
                  </a:srgbClr>
                </a:solidFill>
                <a:latin typeface="Calibri"/>
              </a:rPr>
              <a:t>Between species branching</a:t>
            </a:r>
          </a:p>
        </p:txBody>
      </p:sp>
      <p:sp>
        <p:nvSpPr>
          <p:cNvPr id="8" name="Text Box 118"/>
          <p:cNvSpPr txBox="1">
            <a:spLocks noChangeArrowheads="1"/>
          </p:cNvSpPr>
          <p:nvPr/>
        </p:nvSpPr>
        <p:spPr bwMode="auto">
          <a:xfrm>
            <a:off x="7610608" y="925217"/>
            <a:ext cx="1308100" cy="523220"/>
          </a:xfrm>
          <a:prstGeom prst="rect">
            <a:avLst/>
          </a:prstGeom>
          <a:noFill/>
          <a:ln w="9525">
            <a:noFill/>
            <a:miter lim="800000"/>
            <a:headEnd/>
            <a:tailEnd/>
          </a:ln>
          <a:effectLst/>
        </p:spPr>
        <p:txBody>
          <a:bodyPr wrap="square">
            <a:spAutoFit/>
          </a:bodyPr>
          <a:lstStyle/>
          <a:p>
            <a:pPr algn="ctr" eaLnBrk="1" fontAlgn="auto" hangingPunct="1">
              <a:spcBef>
                <a:spcPts val="0"/>
              </a:spcBef>
              <a:spcAft>
                <a:spcPts val="0"/>
              </a:spcAft>
            </a:pPr>
            <a:r>
              <a:rPr lang="en-US" sz="1400" b="1" dirty="0">
                <a:solidFill>
                  <a:srgbClr val="FF0000"/>
                </a:solidFill>
                <a:latin typeface="Calibri"/>
              </a:rPr>
              <a:t>Within species </a:t>
            </a:r>
          </a:p>
          <a:p>
            <a:pPr algn="ctr" eaLnBrk="1" fontAlgn="auto" hangingPunct="1">
              <a:spcBef>
                <a:spcPts val="0"/>
              </a:spcBef>
              <a:spcAft>
                <a:spcPts val="0"/>
              </a:spcAft>
            </a:pPr>
            <a:r>
              <a:rPr lang="en-US" sz="1400" b="1" dirty="0">
                <a:solidFill>
                  <a:srgbClr val="FF0000"/>
                </a:solidFill>
                <a:latin typeface="Calibri"/>
              </a:rPr>
              <a:t>branching</a:t>
            </a:r>
          </a:p>
        </p:txBody>
      </p:sp>
      <p:sp>
        <p:nvSpPr>
          <p:cNvPr id="10" name="Right Brace 9"/>
          <p:cNvSpPr/>
          <p:nvPr/>
        </p:nvSpPr>
        <p:spPr>
          <a:xfrm rot="16200000">
            <a:off x="6424445" y="-98619"/>
            <a:ext cx="185504" cy="3307596"/>
          </a:xfrm>
          <a:prstGeom prst="rightBrac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nl-BE">
              <a:solidFill>
                <a:srgbClr val="1F497D">
                  <a:lumMod val="60000"/>
                  <a:lumOff val="40000"/>
                </a:srgbClr>
              </a:solidFill>
            </a:endParaRPr>
          </a:p>
        </p:txBody>
      </p:sp>
      <p:sp>
        <p:nvSpPr>
          <p:cNvPr id="11" name="Right Brace 10"/>
          <p:cNvSpPr/>
          <p:nvPr/>
        </p:nvSpPr>
        <p:spPr>
          <a:xfrm rot="16200000">
            <a:off x="8298473" y="1365112"/>
            <a:ext cx="206142" cy="359496"/>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nl-BE">
              <a:solidFill>
                <a:prstClr val="black"/>
              </a:solidFill>
            </a:endParaRPr>
          </a:p>
        </p:txBody>
      </p:sp>
      <p:sp>
        <p:nvSpPr>
          <p:cNvPr id="12" name="Title 1"/>
          <p:cNvSpPr txBox="1">
            <a:spLocks/>
          </p:cNvSpPr>
          <p:nvPr/>
        </p:nvSpPr>
        <p:spPr>
          <a:xfrm>
            <a:off x="311150" y="0"/>
            <a:ext cx="8832850" cy="850900"/>
          </a:xfrm>
          <a:prstGeom prst="rect">
            <a:avLst/>
          </a:prstGeom>
        </p:spPr>
        <p:txBody>
          <a:bodyPr anchor="ctr" anchorCtr="0">
            <a:normAutofit/>
          </a:bodyPr>
          <a:lstStyle/>
          <a:p>
            <a:pPr eaLnBrk="1" fontAlgn="auto" hangingPunct="1">
              <a:spcAft>
                <a:spcPts val="0"/>
              </a:spcAft>
              <a:defRPr/>
            </a:pPr>
            <a:r>
              <a:rPr lang="nl-BE" sz="3400" dirty="0">
                <a:solidFill>
                  <a:prstClr val="white">
                    <a:lumMod val="50000"/>
                  </a:prstClr>
                </a:solidFill>
                <a:latin typeface="Calibri"/>
              </a:rPr>
              <a:t>GMYC-model approach</a:t>
            </a:r>
          </a:p>
        </p:txBody>
      </p:sp>
      <p:sp>
        <p:nvSpPr>
          <p:cNvPr id="15" name="Rectangle 14"/>
          <p:cNvSpPr/>
          <p:nvPr/>
        </p:nvSpPr>
        <p:spPr>
          <a:xfrm>
            <a:off x="7180535" y="6199188"/>
            <a:ext cx="1874565" cy="523220"/>
          </a:xfrm>
          <a:prstGeom prst="rect">
            <a:avLst/>
          </a:prstGeom>
        </p:spPr>
        <p:txBody>
          <a:bodyPr wrap="square">
            <a:spAutoFit/>
          </a:bodyPr>
          <a:lstStyle/>
          <a:p>
            <a:pPr eaLnBrk="1" fontAlgn="auto" hangingPunct="1">
              <a:spcBef>
                <a:spcPts val="0"/>
              </a:spcBef>
              <a:spcAft>
                <a:spcPts val="0"/>
              </a:spcAft>
            </a:pPr>
            <a:r>
              <a:rPr lang="en-US" sz="1400" dirty="0">
                <a:solidFill>
                  <a:prstClr val="black"/>
                </a:solidFill>
                <a:latin typeface="Calibri"/>
              </a:rPr>
              <a:t>[Pons et al. 2006, </a:t>
            </a:r>
            <a:br>
              <a:rPr lang="en-US" sz="1400" dirty="0">
                <a:solidFill>
                  <a:prstClr val="black"/>
                </a:solidFill>
                <a:latin typeface="Calibri"/>
              </a:rPr>
            </a:br>
            <a:r>
              <a:rPr lang="nl-BE" sz="1400" dirty="0">
                <a:solidFill>
                  <a:prstClr val="black"/>
                </a:solidFill>
                <a:latin typeface="Calibri"/>
              </a:rPr>
              <a:t>Monaghan et al. 2009]</a:t>
            </a:r>
          </a:p>
        </p:txBody>
      </p:sp>
      <p:cxnSp>
        <p:nvCxnSpPr>
          <p:cNvPr id="45" name="Straight Arrow Connector 44"/>
          <p:cNvCxnSpPr/>
          <p:nvPr/>
        </p:nvCxnSpPr>
        <p:spPr>
          <a:xfrm>
            <a:off x="7896225" y="5872162"/>
            <a:ext cx="466725" cy="1588"/>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823214" y="3754376"/>
            <a:ext cx="4851780" cy="369332"/>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lgn="ctr" eaLnBrk="1" fontAlgn="auto" hangingPunct="1">
              <a:spcBef>
                <a:spcPts val="0"/>
              </a:spcBef>
              <a:spcAft>
                <a:spcPts val="600"/>
              </a:spcAft>
              <a:buFont typeface="Symbol" charset="2"/>
              <a:buNone/>
            </a:pPr>
            <a:r>
              <a:rPr lang="en-US" b="1" dirty="0">
                <a:solidFill>
                  <a:prstClr val="white"/>
                </a:solidFill>
              </a:rPr>
              <a:t>General Mixed Yule Coalescent (GMYC) model</a:t>
            </a:r>
          </a:p>
        </p:txBody>
      </p:sp>
      <p:sp>
        <p:nvSpPr>
          <p:cNvPr id="16" name="Rectangle 15"/>
          <p:cNvSpPr/>
          <p:nvPr/>
        </p:nvSpPr>
        <p:spPr>
          <a:xfrm>
            <a:off x="823214" y="3049262"/>
            <a:ext cx="2622513" cy="369332"/>
          </a:xfrm>
          <a:prstGeom prst="rect">
            <a:avLst/>
          </a:prstGeom>
        </p:spPr>
        <p:style>
          <a:lnRef idx="1">
            <a:schemeClr val="accent6"/>
          </a:lnRef>
          <a:fillRef idx="3">
            <a:schemeClr val="accent6"/>
          </a:fillRef>
          <a:effectRef idx="2">
            <a:schemeClr val="accent6"/>
          </a:effectRef>
          <a:fontRef idx="minor">
            <a:schemeClr val="lt1"/>
          </a:fontRef>
        </p:style>
        <p:txBody>
          <a:bodyPr wrap="none">
            <a:spAutoFit/>
          </a:bodyPr>
          <a:lstStyle/>
          <a:p>
            <a:pPr eaLnBrk="1" fontAlgn="auto" hangingPunct="1">
              <a:spcBef>
                <a:spcPts val="0"/>
              </a:spcBef>
              <a:spcAft>
                <a:spcPts val="0"/>
              </a:spcAft>
            </a:pPr>
            <a:r>
              <a:rPr lang="en-US" b="1" dirty="0">
                <a:solidFill>
                  <a:prstClr val="white"/>
                </a:solidFill>
              </a:rPr>
              <a:t>Neutral coalescent model</a:t>
            </a:r>
          </a:p>
        </p:txBody>
      </p:sp>
      <p:cxnSp>
        <p:nvCxnSpPr>
          <p:cNvPr id="25" name="Straight Arrow Connector 24"/>
          <p:cNvCxnSpPr/>
          <p:nvPr/>
        </p:nvCxnSpPr>
        <p:spPr>
          <a:xfrm>
            <a:off x="2499360" y="5157216"/>
            <a:ext cx="5681472" cy="15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718560" y="5872036"/>
            <a:ext cx="4651248" cy="15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253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 y="263181"/>
            <a:ext cx="6995886" cy="1813558"/>
          </a:xfrm>
          <a:prstGeom prst="rect">
            <a:avLst/>
          </a:prstGeom>
          <a:ln>
            <a:noFill/>
          </a:ln>
          <a:effectLst>
            <a:outerShdw blurRad="292100" dist="139700" dir="2700000" algn="tl" rotWithShape="0">
              <a:srgbClr val="333333">
                <a:alpha val="65000"/>
              </a:srgbClr>
            </a:outerShdw>
          </a:effectLst>
        </p:spPr>
      </p:pic>
      <p:pic>
        <p:nvPicPr>
          <p:cNvPr id="2051" name="Picture 3"/>
          <p:cNvPicPr>
            <a:picLocks noChangeAspect="1" noChangeArrowheads="1"/>
          </p:cNvPicPr>
          <p:nvPr/>
        </p:nvPicPr>
        <p:blipFill>
          <a:blip r:embed="rId4" cstate="print"/>
          <a:srcRect/>
          <a:stretch>
            <a:fillRect/>
          </a:stretch>
        </p:blipFill>
        <p:spPr bwMode="auto">
          <a:xfrm>
            <a:off x="1535419" y="2597426"/>
            <a:ext cx="3039756" cy="4260574"/>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5767743" y="1302273"/>
            <a:ext cx="2590592" cy="5555727"/>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100486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srcRect/>
          <a:stretch>
            <a:fillRect/>
          </a:stretch>
        </p:blipFill>
        <p:spPr bwMode="auto">
          <a:xfrm>
            <a:off x="233156" y="262973"/>
            <a:ext cx="5746730" cy="1398941"/>
          </a:xfrm>
          <a:prstGeom prst="rect">
            <a:avLst/>
          </a:prstGeom>
          <a:ln>
            <a:noFill/>
          </a:ln>
          <a:effectLst>
            <a:outerShdw blurRad="292100" dist="139700" dir="2700000" algn="tl" rotWithShape="0">
              <a:srgbClr val="333333">
                <a:alpha val="65000"/>
              </a:srgbClr>
            </a:outerShdw>
          </a:effectLst>
        </p:spPr>
      </p:pic>
      <p:pic>
        <p:nvPicPr>
          <p:cNvPr id="3075" name="Picture 3"/>
          <p:cNvPicPr>
            <a:picLocks noChangeAspect="1" noChangeArrowheads="1"/>
          </p:cNvPicPr>
          <p:nvPr/>
        </p:nvPicPr>
        <p:blipFill>
          <a:blip r:embed="rId4" cstate="print"/>
          <a:srcRect b="33496"/>
          <a:stretch>
            <a:fillRect/>
          </a:stretch>
        </p:blipFill>
        <p:spPr bwMode="auto">
          <a:xfrm>
            <a:off x="4575175" y="2086897"/>
            <a:ext cx="3710609" cy="4459677"/>
          </a:xfrm>
          <a:prstGeom prst="rect">
            <a:avLst/>
          </a:prstGeom>
          <a:noFill/>
          <a:ln w="9525">
            <a:noFill/>
            <a:miter lim="800000"/>
            <a:headEnd/>
            <a:tailEnd/>
          </a:ln>
        </p:spPr>
      </p:pic>
      <p:pic>
        <p:nvPicPr>
          <p:cNvPr id="3078" name="Picture 6"/>
          <p:cNvPicPr>
            <a:picLocks noChangeAspect="1" noChangeArrowheads="1"/>
          </p:cNvPicPr>
          <p:nvPr/>
        </p:nvPicPr>
        <p:blipFill>
          <a:blip r:embed="rId5" cstate="print"/>
          <a:srcRect/>
          <a:stretch>
            <a:fillRect/>
          </a:stretch>
        </p:blipFill>
        <p:spPr bwMode="auto">
          <a:xfrm>
            <a:off x="744401" y="2729430"/>
            <a:ext cx="3435338" cy="2326792"/>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343622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Line 5"/>
          <p:cNvSpPr>
            <a:spLocks noChangeShapeType="1"/>
          </p:cNvSpPr>
          <p:nvPr/>
        </p:nvSpPr>
        <p:spPr bwMode="auto">
          <a:xfrm flipH="1" flipV="1">
            <a:off x="6339552" y="764930"/>
            <a:ext cx="1258890" cy="24058"/>
          </a:xfrm>
          <a:prstGeom prst="line">
            <a:avLst/>
          </a:prstGeom>
          <a:noFill/>
          <a:ln w="19050">
            <a:solidFill>
              <a:schemeClr val="accent3"/>
            </a:solidFill>
            <a:round/>
            <a:headEnd/>
            <a:tailEnd type="triangle" w="med" len="med"/>
          </a:ln>
          <a:effectLst/>
        </p:spPr>
        <p:txBody>
          <a:bodyPr/>
          <a:lstStyle/>
          <a:p>
            <a:pPr eaLnBrk="1" fontAlgn="auto" hangingPunct="1">
              <a:spcBef>
                <a:spcPts val="0"/>
              </a:spcBef>
              <a:spcAft>
                <a:spcPts val="0"/>
              </a:spcAft>
            </a:pPr>
            <a:endParaRPr lang="nl-BE">
              <a:solidFill>
                <a:prstClr val="black"/>
              </a:solidFill>
              <a:latin typeface="Calibri"/>
            </a:endParaRPr>
          </a:p>
        </p:txBody>
      </p:sp>
      <p:sp>
        <p:nvSpPr>
          <p:cNvPr id="19" name="Line 9"/>
          <p:cNvSpPr>
            <a:spLocks noChangeShapeType="1"/>
          </p:cNvSpPr>
          <p:nvPr/>
        </p:nvSpPr>
        <p:spPr bwMode="auto">
          <a:xfrm flipH="1">
            <a:off x="6339553" y="788988"/>
            <a:ext cx="1258890" cy="4644659"/>
          </a:xfrm>
          <a:prstGeom prst="line">
            <a:avLst/>
          </a:prstGeom>
          <a:noFill/>
          <a:ln w="19050">
            <a:solidFill>
              <a:schemeClr val="accent3"/>
            </a:solidFill>
            <a:round/>
            <a:headEnd/>
            <a:tailEnd type="triangle" w="med" len="med"/>
          </a:ln>
          <a:effectLst/>
        </p:spPr>
        <p:txBody>
          <a:bodyPr/>
          <a:lstStyle/>
          <a:p>
            <a:pPr eaLnBrk="1" fontAlgn="auto" hangingPunct="1">
              <a:spcBef>
                <a:spcPts val="0"/>
              </a:spcBef>
              <a:spcAft>
                <a:spcPts val="0"/>
              </a:spcAft>
            </a:pPr>
            <a:endParaRPr lang="nl-BE">
              <a:solidFill>
                <a:prstClr val="black"/>
              </a:solidFill>
              <a:latin typeface="Calibri"/>
            </a:endParaRPr>
          </a:p>
        </p:txBody>
      </p:sp>
      <p:sp>
        <p:nvSpPr>
          <p:cNvPr id="20" name="Line 11"/>
          <p:cNvSpPr>
            <a:spLocks noChangeShapeType="1"/>
          </p:cNvSpPr>
          <p:nvPr/>
        </p:nvSpPr>
        <p:spPr bwMode="auto">
          <a:xfrm flipH="1">
            <a:off x="6339552" y="788988"/>
            <a:ext cx="1258890" cy="485897"/>
          </a:xfrm>
          <a:prstGeom prst="line">
            <a:avLst/>
          </a:prstGeom>
          <a:noFill/>
          <a:ln w="19050">
            <a:solidFill>
              <a:schemeClr val="accent3"/>
            </a:solidFill>
            <a:round/>
            <a:headEnd/>
            <a:tailEnd type="triangle" w="med" len="med"/>
          </a:ln>
          <a:effectLst/>
        </p:spPr>
        <p:txBody>
          <a:bodyPr/>
          <a:lstStyle/>
          <a:p>
            <a:pPr eaLnBrk="1" fontAlgn="auto" hangingPunct="1">
              <a:spcBef>
                <a:spcPts val="0"/>
              </a:spcBef>
              <a:spcAft>
                <a:spcPts val="0"/>
              </a:spcAft>
            </a:pPr>
            <a:endParaRPr lang="nl-BE">
              <a:solidFill>
                <a:prstClr val="black"/>
              </a:solidFill>
              <a:latin typeface="Calibri"/>
            </a:endParaRPr>
          </a:p>
        </p:txBody>
      </p:sp>
      <p:sp>
        <p:nvSpPr>
          <p:cNvPr id="22" name="Text Box 14"/>
          <p:cNvSpPr txBox="1">
            <a:spLocks noChangeArrowheads="1"/>
          </p:cNvSpPr>
          <p:nvPr/>
        </p:nvSpPr>
        <p:spPr bwMode="auto">
          <a:xfrm>
            <a:off x="7627471" y="659984"/>
            <a:ext cx="1497333" cy="276999"/>
          </a:xfrm>
          <a:prstGeom prst="rect">
            <a:avLst/>
          </a:prstGeom>
          <a:noFill/>
          <a:ln w="9525">
            <a:noFill/>
            <a:miter lim="800000"/>
            <a:headEnd/>
            <a:tailEnd/>
          </a:ln>
          <a:effectLst/>
        </p:spPr>
        <p:txBody>
          <a:bodyPr wrap="none">
            <a:spAutoFit/>
          </a:bodyPr>
          <a:lstStyle/>
          <a:p>
            <a:pPr eaLnBrk="1" fontAlgn="auto" hangingPunct="1">
              <a:spcBef>
                <a:spcPts val="0"/>
              </a:spcBef>
              <a:spcAft>
                <a:spcPts val="0"/>
              </a:spcAft>
            </a:pPr>
            <a:r>
              <a:rPr lang="en-GB" sz="1200" i="1" dirty="0">
                <a:solidFill>
                  <a:prstClr val="black"/>
                </a:solidFill>
                <a:latin typeface="Calibri"/>
              </a:rPr>
              <a:t>“</a:t>
            </a:r>
            <a:r>
              <a:rPr lang="en-GB" sz="1200" i="1" dirty="0" err="1">
                <a:solidFill>
                  <a:prstClr val="black"/>
                </a:solidFill>
                <a:latin typeface="Calibri"/>
              </a:rPr>
              <a:t>Boodlea</a:t>
            </a:r>
            <a:r>
              <a:rPr lang="en-GB" sz="1200" i="1" dirty="0">
                <a:solidFill>
                  <a:prstClr val="black"/>
                </a:solidFill>
                <a:latin typeface="Calibri"/>
              </a:rPr>
              <a:t> </a:t>
            </a:r>
            <a:r>
              <a:rPr lang="en-GB" sz="1200" i="1" dirty="0" err="1">
                <a:solidFill>
                  <a:prstClr val="black"/>
                </a:solidFill>
                <a:latin typeface="Calibri"/>
              </a:rPr>
              <a:t>composita</a:t>
            </a:r>
            <a:r>
              <a:rPr lang="en-GB" sz="1200" i="1" dirty="0">
                <a:solidFill>
                  <a:prstClr val="black"/>
                </a:solidFill>
                <a:latin typeface="Calibri"/>
              </a:rPr>
              <a:t>”</a:t>
            </a:r>
          </a:p>
        </p:txBody>
      </p:sp>
      <p:sp>
        <p:nvSpPr>
          <p:cNvPr id="23" name="Line 18"/>
          <p:cNvSpPr>
            <a:spLocks noChangeShapeType="1"/>
          </p:cNvSpPr>
          <p:nvPr/>
        </p:nvSpPr>
        <p:spPr bwMode="auto">
          <a:xfrm flipH="1">
            <a:off x="6339552" y="788988"/>
            <a:ext cx="1258890" cy="3695089"/>
          </a:xfrm>
          <a:prstGeom prst="line">
            <a:avLst/>
          </a:prstGeom>
          <a:noFill/>
          <a:ln w="19050">
            <a:solidFill>
              <a:schemeClr val="accent3"/>
            </a:solidFill>
            <a:round/>
            <a:headEnd/>
            <a:tailEnd type="triangle" w="med" len="med"/>
          </a:ln>
          <a:effectLst/>
        </p:spPr>
        <p:txBody>
          <a:bodyPr/>
          <a:lstStyle/>
          <a:p>
            <a:pPr eaLnBrk="1" fontAlgn="auto" hangingPunct="1">
              <a:spcBef>
                <a:spcPts val="0"/>
              </a:spcBef>
              <a:spcAft>
                <a:spcPts val="0"/>
              </a:spcAft>
            </a:pPr>
            <a:endParaRPr lang="nl-BE">
              <a:solidFill>
                <a:prstClr val="black"/>
              </a:solidFill>
              <a:latin typeface="Calibri"/>
            </a:endParaRPr>
          </a:p>
        </p:txBody>
      </p:sp>
      <p:sp>
        <p:nvSpPr>
          <p:cNvPr id="24" name="Line 19"/>
          <p:cNvSpPr>
            <a:spLocks noChangeShapeType="1"/>
          </p:cNvSpPr>
          <p:nvPr/>
        </p:nvSpPr>
        <p:spPr bwMode="auto">
          <a:xfrm flipH="1">
            <a:off x="6339551" y="788988"/>
            <a:ext cx="1258891" cy="3229097"/>
          </a:xfrm>
          <a:prstGeom prst="line">
            <a:avLst/>
          </a:prstGeom>
          <a:noFill/>
          <a:ln w="19050">
            <a:solidFill>
              <a:schemeClr val="accent3"/>
            </a:solidFill>
            <a:round/>
            <a:headEnd/>
            <a:tailEnd type="triangle" w="med" len="med"/>
          </a:ln>
          <a:effectLst/>
        </p:spPr>
        <p:txBody>
          <a:bodyPr/>
          <a:lstStyle/>
          <a:p>
            <a:pPr eaLnBrk="1" fontAlgn="auto" hangingPunct="1">
              <a:spcBef>
                <a:spcPts val="0"/>
              </a:spcBef>
              <a:spcAft>
                <a:spcPts val="0"/>
              </a:spcAft>
            </a:pPr>
            <a:endParaRPr lang="nl-BE">
              <a:solidFill>
                <a:prstClr val="black"/>
              </a:solidFill>
              <a:latin typeface="Calibri"/>
            </a:endParaRPr>
          </a:p>
        </p:txBody>
      </p:sp>
      <p:sp>
        <p:nvSpPr>
          <p:cNvPr id="25" name="Line 20"/>
          <p:cNvSpPr>
            <a:spLocks noChangeShapeType="1"/>
          </p:cNvSpPr>
          <p:nvPr/>
        </p:nvSpPr>
        <p:spPr bwMode="auto">
          <a:xfrm flipH="1">
            <a:off x="6349078" y="788988"/>
            <a:ext cx="1249364" cy="1954213"/>
          </a:xfrm>
          <a:prstGeom prst="line">
            <a:avLst/>
          </a:prstGeom>
          <a:noFill/>
          <a:ln w="19050">
            <a:solidFill>
              <a:schemeClr val="accent3"/>
            </a:solidFill>
            <a:round/>
            <a:headEnd/>
            <a:tailEnd type="triangle" w="med" len="med"/>
          </a:ln>
          <a:effectLst/>
        </p:spPr>
        <p:txBody>
          <a:bodyPr/>
          <a:lstStyle/>
          <a:p>
            <a:pPr eaLnBrk="1" fontAlgn="auto" hangingPunct="1">
              <a:spcBef>
                <a:spcPts val="0"/>
              </a:spcBef>
              <a:spcAft>
                <a:spcPts val="0"/>
              </a:spcAft>
            </a:pPr>
            <a:endParaRPr lang="nl-BE">
              <a:solidFill>
                <a:prstClr val="black"/>
              </a:solidFill>
              <a:latin typeface="Calibri"/>
            </a:endParaRPr>
          </a:p>
        </p:txBody>
      </p:sp>
      <p:sp>
        <p:nvSpPr>
          <p:cNvPr id="26" name="Line 21"/>
          <p:cNvSpPr>
            <a:spLocks noChangeShapeType="1"/>
          </p:cNvSpPr>
          <p:nvPr/>
        </p:nvSpPr>
        <p:spPr bwMode="auto">
          <a:xfrm flipH="1">
            <a:off x="6339551" y="788988"/>
            <a:ext cx="1258891" cy="1558559"/>
          </a:xfrm>
          <a:prstGeom prst="line">
            <a:avLst/>
          </a:prstGeom>
          <a:noFill/>
          <a:ln w="19050">
            <a:solidFill>
              <a:schemeClr val="accent3"/>
            </a:solidFill>
            <a:round/>
            <a:headEnd/>
            <a:tailEnd type="triangle" w="med" len="med"/>
          </a:ln>
          <a:effectLst/>
        </p:spPr>
        <p:txBody>
          <a:bodyPr/>
          <a:lstStyle/>
          <a:p>
            <a:pPr eaLnBrk="1" fontAlgn="auto" hangingPunct="1">
              <a:spcBef>
                <a:spcPts val="0"/>
              </a:spcBef>
              <a:spcAft>
                <a:spcPts val="0"/>
              </a:spcAft>
            </a:pPr>
            <a:endParaRPr lang="nl-BE">
              <a:solidFill>
                <a:prstClr val="black"/>
              </a:solidFill>
              <a:latin typeface="Calibri"/>
            </a:endParaRPr>
          </a:p>
        </p:txBody>
      </p:sp>
      <p:sp>
        <p:nvSpPr>
          <p:cNvPr id="27" name="Line 26"/>
          <p:cNvSpPr>
            <a:spLocks noChangeShapeType="1"/>
          </p:cNvSpPr>
          <p:nvPr/>
        </p:nvSpPr>
        <p:spPr bwMode="auto">
          <a:xfrm flipH="1">
            <a:off x="6339552" y="788988"/>
            <a:ext cx="1258890" cy="1031021"/>
          </a:xfrm>
          <a:prstGeom prst="line">
            <a:avLst/>
          </a:prstGeom>
          <a:noFill/>
          <a:ln w="19050">
            <a:solidFill>
              <a:schemeClr val="accent3"/>
            </a:solidFill>
            <a:round/>
            <a:headEnd/>
            <a:tailEnd type="triangle" w="med" len="med"/>
          </a:ln>
          <a:effectLst/>
        </p:spPr>
        <p:txBody>
          <a:bodyPr/>
          <a:lstStyle/>
          <a:p>
            <a:pPr eaLnBrk="1" fontAlgn="auto" hangingPunct="1">
              <a:spcBef>
                <a:spcPts val="0"/>
              </a:spcBef>
              <a:spcAft>
                <a:spcPts val="0"/>
              </a:spcAft>
            </a:pPr>
            <a:endParaRPr lang="nl-BE">
              <a:solidFill>
                <a:prstClr val="black"/>
              </a:solidFill>
              <a:latin typeface="Calibri"/>
            </a:endParaRPr>
          </a:p>
        </p:txBody>
      </p:sp>
      <p:pic>
        <p:nvPicPr>
          <p:cNvPr id="41" name="Picture 2" descr="D:\Fleliaer\My Documents\Congressen\2011_5thEPC_Rodos\figures_presentation\Boodlea_huisman.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 y="2999800"/>
            <a:ext cx="3018971" cy="3858200"/>
          </a:xfrm>
          <a:prstGeom prst="rect">
            <a:avLst/>
          </a:prstGeom>
          <a:noFill/>
        </p:spPr>
      </p:pic>
      <p:sp>
        <p:nvSpPr>
          <p:cNvPr id="34" name="Text Box 13"/>
          <p:cNvSpPr txBox="1">
            <a:spLocks noChangeArrowheads="1"/>
          </p:cNvSpPr>
          <p:nvPr/>
        </p:nvSpPr>
        <p:spPr bwMode="auto">
          <a:xfrm>
            <a:off x="7250107" y="4497956"/>
            <a:ext cx="1936750" cy="244475"/>
          </a:xfrm>
          <a:prstGeom prst="rect">
            <a:avLst/>
          </a:prstGeom>
          <a:noFill/>
          <a:ln w="9525">
            <a:noFill/>
            <a:miter lim="800000"/>
            <a:headEnd/>
            <a:tailEnd/>
          </a:ln>
          <a:effectLst/>
        </p:spPr>
        <p:txBody>
          <a:bodyPr>
            <a:spAutoFit/>
          </a:bodyPr>
          <a:lstStyle/>
          <a:p>
            <a:pPr eaLnBrk="1" fontAlgn="auto" hangingPunct="1">
              <a:spcBef>
                <a:spcPts val="0"/>
              </a:spcBef>
              <a:spcAft>
                <a:spcPts val="0"/>
              </a:spcAft>
            </a:pPr>
            <a:r>
              <a:rPr lang="en-GB" sz="1000" i="1" dirty="0">
                <a:solidFill>
                  <a:prstClr val="black"/>
                </a:solidFill>
                <a:latin typeface="Calibri"/>
              </a:rPr>
              <a:t>“</a:t>
            </a:r>
            <a:r>
              <a:rPr lang="en-GB" sz="1000" i="1" dirty="0" err="1">
                <a:solidFill>
                  <a:prstClr val="black"/>
                </a:solidFill>
                <a:latin typeface="Calibri"/>
              </a:rPr>
              <a:t>Phyllodictyon</a:t>
            </a:r>
            <a:r>
              <a:rPr lang="en-GB" sz="1000" i="1" dirty="0">
                <a:solidFill>
                  <a:prstClr val="black"/>
                </a:solidFill>
                <a:latin typeface="Calibri"/>
              </a:rPr>
              <a:t> </a:t>
            </a:r>
            <a:r>
              <a:rPr lang="en-GB" sz="1000" i="1" dirty="0" err="1">
                <a:solidFill>
                  <a:prstClr val="black"/>
                </a:solidFill>
                <a:latin typeface="Calibri"/>
              </a:rPr>
              <a:t>anastomosans</a:t>
            </a:r>
            <a:r>
              <a:rPr lang="en-GB" sz="1000" i="1" dirty="0">
                <a:solidFill>
                  <a:prstClr val="black"/>
                </a:solidFill>
                <a:latin typeface="Calibri"/>
              </a:rPr>
              <a:t>”</a:t>
            </a:r>
          </a:p>
        </p:txBody>
      </p:sp>
      <p:sp>
        <p:nvSpPr>
          <p:cNvPr id="35" name="Text Box 14"/>
          <p:cNvSpPr txBox="1">
            <a:spLocks noChangeArrowheads="1"/>
          </p:cNvSpPr>
          <p:nvPr/>
        </p:nvSpPr>
        <p:spPr bwMode="auto">
          <a:xfrm>
            <a:off x="7669580" y="2608110"/>
            <a:ext cx="1654927" cy="246221"/>
          </a:xfrm>
          <a:prstGeom prst="rect">
            <a:avLst/>
          </a:prstGeom>
          <a:noFill/>
          <a:ln w="9525">
            <a:noFill/>
            <a:miter lim="800000"/>
            <a:headEnd/>
            <a:tailEnd/>
          </a:ln>
          <a:effectLst/>
        </p:spPr>
        <p:txBody>
          <a:bodyPr wrap="square">
            <a:spAutoFit/>
          </a:bodyPr>
          <a:lstStyle/>
          <a:p>
            <a:pPr eaLnBrk="1" fontAlgn="auto" hangingPunct="1">
              <a:spcBef>
                <a:spcPts val="0"/>
              </a:spcBef>
              <a:spcAft>
                <a:spcPts val="0"/>
              </a:spcAft>
            </a:pPr>
            <a:r>
              <a:rPr lang="en-GB" sz="1000" i="1" dirty="0">
                <a:solidFill>
                  <a:prstClr val="black"/>
                </a:solidFill>
                <a:latin typeface="Calibri"/>
              </a:rPr>
              <a:t>“</a:t>
            </a:r>
            <a:r>
              <a:rPr lang="en-GB" sz="1000" i="1" dirty="0" err="1">
                <a:solidFill>
                  <a:prstClr val="black"/>
                </a:solidFill>
                <a:latin typeface="Calibri"/>
              </a:rPr>
              <a:t>Boodlea</a:t>
            </a:r>
            <a:r>
              <a:rPr lang="en-GB" sz="1000" i="1" dirty="0">
                <a:solidFill>
                  <a:prstClr val="black"/>
                </a:solidFill>
                <a:latin typeface="Calibri"/>
              </a:rPr>
              <a:t> </a:t>
            </a:r>
            <a:r>
              <a:rPr lang="en-GB" sz="1000" i="1" dirty="0" err="1">
                <a:solidFill>
                  <a:prstClr val="black"/>
                </a:solidFill>
                <a:latin typeface="Calibri"/>
              </a:rPr>
              <a:t>composita</a:t>
            </a:r>
            <a:r>
              <a:rPr lang="en-GB" sz="1000" i="1" dirty="0">
                <a:solidFill>
                  <a:prstClr val="black"/>
                </a:solidFill>
                <a:latin typeface="Calibri"/>
              </a:rPr>
              <a:t>”</a:t>
            </a:r>
          </a:p>
        </p:txBody>
      </p:sp>
      <p:pic>
        <p:nvPicPr>
          <p:cNvPr id="36" name="Picture 34" descr="Bcomp Chiba"/>
          <p:cNvPicPr>
            <a:picLocks noChangeAspect="1" noChangeArrowheads="1"/>
          </p:cNvPicPr>
          <p:nvPr/>
        </p:nvPicPr>
        <p:blipFill>
          <a:blip r:embed="rId4" cstate="print"/>
          <a:srcRect l="33841" t="20671" r="13612" b="22763"/>
          <a:stretch>
            <a:fillRect/>
          </a:stretch>
        </p:blipFill>
        <p:spPr bwMode="auto">
          <a:xfrm>
            <a:off x="7729864" y="1439992"/>
            <a:ext cx="1154113" cy="1176337"/>
          </a:xfrm>
          <a:prstGeom prst="rect">
            <a:avLst/>
          </a:prstGeom>
          <a:noFill/>
        </p:spPr>
      </p:pic>
      <p:pic>
        <p:nvPicPr>
          <p:cNvPr id="40" name="Picture 49" descr="Tanzania_268-1"/>
          <p:cNvPicPr preferRelativeResize="0">
            <a:picLocks noChangeAspect="1" noChangeArrowheads="1"/>
          </p:cNvPicPr>
          <p:nvPr/>
        </p:nvPicPr>
        <p:blipFill>
          <a:blip r:embed="rId5" cstate="print"/>
          <a:srcRect/>
          <a:stretch>
            <a:fillRect/>
          </a:stretch>
        </p:blipFill>
        <p:spPr bwMode="auto">
          <a:xfrm>
            <a:off x="7683033" y="4730273"/>
            <a:ext cx="1247775" cy="1395413"/>
          </a:xfrm>
          <a:prstGeom prst="rect">
            <a:avLst/>
          </a:prstGeom>
          <a:noFill/>
          <a:ln w="9525">
            <a:noFill/>
            <a:miter lim="800000"/>
            <a:headEnd/>
            <a:tailEnd/>
          </a:ln>
        </p:spPr>
      </p:pic>
      <p:sp>
        <p:nvSpPr>
          <p:cNvPr id="45" name="Text Box 50"/>
          <p:cNvSpPr txBox="1">
            <a:spLocks noChangeArrowheads="1"/>
          </p:cNvSpPr>
          <p:nvPr/>
        </p:nvSpPr>
        <p:spPr bwMode="auto">
          <a:xfrm>
            <a:off x="7094081" y="6118225"/>
            <a:ext cx="2020887" cy="246221"/>
          </a:xfrm>
          <a:prstGeom prst="rect">
            <a:avLst/>
          </a:prstGeom>
          <a:noFill/>
          <a:ln w="9525">
            <a:noFill/>
            <a:miter lim="800000"/>
            <a:headEnd/>
            <a:tailEnd/>
          </a:ln>
          <a:effectLst/>
        </p:spPr>
        <p:txBody>
          <a:bodyPr wrap="square">
            <a:spAutoFit/>
          </a:bodyPr>
          <a:lstStyle/>
          <a:p>
            <a:pPr eaLnBrk="1" fontAlgn="auto" hangingPunct="1">
              <a:spcBef>
                <a:spcPts val="0"/>
              </a:spcBef>
              <a:spcAft>
                <a:spcPts val="0"/>
              </a:spcAft>
            </a:pPr>
            <a:r>
              <a:rPr lang="en-GB" sz="1000" i="1" dirty="0">
                <a:solidFill>
                  <a:prstClr val="black"/>
                </a:solidFill>
                <a:latin typeface="Calibri"/>
              </a:rPr>
              <a:t>“</a:t>
            </a:r>
            <a:r>
              <a:rPr lang="en-GB" sz="1000" i="1" dirty="0" err="1">
                <a:solidFill>
                  <a:prstClr val="black"/>
                </a:solidFill>
                <a:latin typeface="Calibri"/>
              </a:rPr>
              <a:t>Cladophoropsis</a:t>
            </a:r>
            <a:r>
              <a:rPr lang="en-GB" sz="1000" i="1" dirty="0">
                <a:solidFill>
                  <a:prstClr val="black"/>
                </a:solidFill>
                <a:latin typeface="Calibri"/>
              </a:rPr>
              <a:t> </a:t>
            </a:r>
            <a:r>
              <a:rPr lang="en-GB" sz="1000" i="1" dirty="0" err="1">
                <a:solidFill>
                  <a:prstClr val="black"/>
                </a:solidFill>
                <a:latin typeface="Calibri"/>
              </a:rPr>
              <a:t>vaucheriiformis</a:t>
            </a:r>
            <a:r>
              <a:rPr lang="en-GB" sz="1000" i="1" dirty="0">
                <a:solidFill>
                  <a:prstClr val="black"/>
                </a:solidFill>
                <a:latin typeface="Calibri"/>
              </a:rPr>
              <a:t>”</a:t>
            </a:r>
          </a:p>
        </p:txBody>
      </p:sp>
      <p:sp>
        <p:nvSpPr>
          <p:cNvPr id="46" name="Line 20"/>
          <p:cNvSpPr>
            <a:spLocks noChangeShapeType="1"/>
          </p:cNvSpPr>
          <p:nvPr/>
        </p:nvSpPr>
        <p:spPr bwMode="auto">
          <a:xfrm flipV="1">
            <a:off x="6310980" y="2471739"/>
            <a:ext cx="1287463" cy="385761"/>
          </a:xfrm>
          <a:prstGeom prst="line">
            <a:avLst/>
          </a:prstGeom>
          <a:noFill/>
          <a:ln w="19050">
            <a:solidFill>
              <a:schemeClr val="accent1">
                <a:lumMod val="60000"/>
                <a:lumOff val="40000"/>
              </a:schemeClr>
            </a:solidFill>
            <a:round/>
            <a:headEnd/>
            <a:tailEnd type="triangle" w="med" len="med"/>
          </a:ln>
          <a:effectLst/>
        </p:spPr>
        <p:txBody>
          <a:bodyPr/>
          <a:lstStyle/>
          <a:p>
            <a:pPr eaLnBrk="1" fontAlgn="auto" hangingPunct="1">
              <a:spcBef>
                <a:spcPts val="0"/>
              </a:spcBef>
              <a:spcAft>
                <a:spcPts val="0"/>
              </a:spcAft>
            </a:pPr>
            <a:endParaRPr lang="nl-BE">
              <a:solidFill>
                <a:prstClr val="black"/>
              </a:solidFill>
              <a:latin typeface="Calibri"/>
            </a:endParaRPr>
          </a:p>
        </p:txBody>
      </p:sp>
      <p:sp>
        <p:nvSpPr>
          <p:cNvPr id="47" name="Line 20"/>
          <p:cNvSpPr>
            <a:spLocks noChangeShapeType="1"/>
          </p:cNvSpPr>
          <p:nvPr/>
        </p:nvSpPr>
        <p:spPr bwMode="auto">
          <a:xfrm>
            <a:off x="6310980" y="2863850"/>
            <a:ext cx="1287463" cy="1243330"/>
          </a:xfrm>
          <a:prstGeom prst="line">
            <a:avLst/>
          </a:prstGeom>
          <a:noFill/>
          <a:ln w="19050">
            <a:solidFill>
              <a:schemeClr val="accent1">
                <a:lumMod val="60000"/>
                <a:lumOff val="40000"/>
              </a:schemeClr>
            </a:solidFill>
            <a:round/>
            <a:headEnd/>
            <a:tailEnd type="triangle" w="med" len="med"/>
          </a:ln>
          <a:effectLst/>
        </p:spPr>
        <p:txBody>
          <a:bodyPr/>
          <a:lstStyle/>
          <a:p>
            <a:pPr eaLnBrk="1" fontAlgn="auto" hangingPunct="1">
              <a:spcBef>
                <a:spcPts val="0"/>
              </a:spcBef>
              <a:spcAft>
                <a:spcPts val="0"/>
              </a:spcAft>
            </a:pPr>
            <a:endParaRPr lang="nl-BE">
              <a:solidFill>
                <a:prstClr val="black"/>
              </a:solidFill>
              <a:latin typeface="Calibri"/>
            </a:endParaRPr>
          </a:p>
        </p:txBody>
      </p:sp>
      <p:sp>
        <p:nvSpPr>
          <p:cNvPr id="48" name="Line 20"/>
          <p:cNvSpPr>
            <a:spLocks noChangeShapeType="1"/>
          </p:cNvSpPr>
          <p:nvPr/>
        </p:nvSpPr>
        <p:spPr bwMode="auto">
          <a:xfrm>
            <a:off x="6310980" y="2870200"/>
            <a:ext cx="1287463" cy="2755900"/>
          </a:xfrm>
          <a:prstGeom prst="line">
            <a:avLst/>
          </a:prstGeom>
          <a:noFill/>
          <a:ln w="19050">
            <a:solidFill>
              <a:schemeClr val="accent1">
                <a:lumMod val="60000"/>
                <a:lumOff val="40000"/>
              </a:schemeClr>
            </a:solidFill>
            <a:round/>
            <a:headEnd/>
            <a:tailEnd type="triangle" w="med" len="med"/>
          </a:ln>
          <a:effectLst/>
        </p:spPr>
        <p:txBody>
          <a:bodyPr/>
          <a:lstStyle/>
          <a:p>
            <a:pPr eaLnBrk="1" fontAlgn="auto" hangingPunct="1">
              <a:spcBef>
                <a:spcPts val="0"/>
              </a:spcBef>
              <a:spcAft>
                <a:spcPts val="0"/>
              </a:spcAft>
            </a:pPr>
            <a:endParaRPr lang="nl-BE">
              <a:solidFill>
                <a:prstClr val="black"/>
              </a:solidFill>
              <a:latin typeface="Calibri"/>
            </a:endParaRPr>
          </a:p>
        </p:txBody>
      </p:sp>
      <p:pic>
        <p:nvPicPr>
          <p:cNvPr id="49" name="Picture 4" descr="D:\Fleliaer\My Documents\Congressen\2011_5thEPC_Rodos\Phyllodictyon.jpg"/>
          <p:cNvPicPr>
            <a:picLocks noChangeAspect="1" noChangeArrowheads="1"/>
          </p:cNvPicPr>
          <p:nvPr/>
        </p:nvPicPr>
        <p:blipFill>
          <a:blip r:embed="rId6" cstate="print"/>
          <a:srcRect/>
          <a:stretch>
            <a:fillRect/>
          </a:stretch>
        </p:blipFill>
        <p:spPr bwMode="auto">
          <a:xfrm>
            <a:off x="7627471" y="2812422"/>
            <a:ext cx="1436182" cy="1744979"/>
          </a:xfrm>
          <a:prstGeom prst="rect">
            <a:avLst/>
          </a:prstGeom>
          <a:noFill/>
        </p:spPr>
      </p:pic>
      <p:sp>
        <p:nvSpPr>
          <p:cNvPr id="50" name="Right Bracket 49"/>
          <p:cNvSpPr/>
          <p:nvPr/>
        </p:nvSpPr>
        <p:spPr>
          <a:xfrm>
            <a:off x="6201443" y="2628900"/>
            <a:ext cx="90487" cy="469900"/>
          </a:xfrm>
          <a:prstGeom prst="rightBracket">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nl-BE">
              <a:solidFill>
                <a:prstClr val="black"/>
              </a:solidFill>
            </a:endParaRPr>
          </a:p>
        </p:txBody>
      </p:sp>
      <p:pic>
        <p:nvPicPr>
          <p:cNvPr id="5122" name="Picture 2"/>
          <p:cNvPicPr>
            <a:picLocks noChangeAspect="1" noChangeArrowheads="1"/>
          </p:cNvPicPr>
          <p:nvPr/>
        </p:nvPicPr>
        <p:blipFill>
          <a:blip r:embed="rId7" cstate="print"/>
          <a:srcRect/>
          <a:stretch>
            <a:fillRect/>
          </a:stretch>
        </p:blipFill>
        <p:spPr bwMode="auto">
          <a:xfrm>
            <a:off x="58056" y="217715"/>
            <a:ext cx="5174353" cy="1672092"/>
          </a:xfrm>
          <a:prstGeom prst="rect">
            <a:avLst/>
          </a:prstGeom>
          <a:ln>
            <a:noFill/>
          </a:ln>
          <a:effectLst>
            <a:outerShdw blurRad="292100" dist="139700" dir="2700000" algn="tl" rotWithShape="0">
              <a:srgbClr val="333333">
                <a:alpha val="65000"/>
              </a:srgbClr>
            </a:outerShdw>
          </a:effectLst>
        </p:spPr>
      </p:pic>
      <p:pic>
        <p:nvPicPr>
          <p:cNvPr id="63491" name="Picture 3" descr="D:\Fleliaer\My Documents\Congressen\2011_5thEPC_Rodos\Boodlea_tree.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220673" y="124968"/>
            <a:ext cx="4066342" cy="6608064"/>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162699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610" name="Picture 2" descr="D:\Fleliaer\My Documents\Congressen\2011_5thEPC_Rodos\Dictyota_tree.jpg"/>
          <p:cNvPicPr>
            <a:picLocks noChangeAspect="1" noChangeArrowheads="1"/>
          </p:cNvPicPr>
          <p:nvPr/>
        </p:nvPicPr>
        <p:blipFill>
          <a:blip r:embed="rId3" cstate="print"/>
          <a:srcRect/>
          <a:stretch>
            <a:fillRect/>
          </a:stretch>
        </p:blipFill>
        <p:spPr bwMode="auto">
          <a:xfrm>
            <a:off x="2822575" y="144911"/>
            <a:ext cx="2962275" cy="6568178"/>
          </a:xfrm>
          <a:prstGeom prst="rect">
            <a:avLst/>
          </a:prstGeom>
          <a:noFill/>
        </p:spPr>
      </p:pic>
      <p:pic>
        <p:nvPicPr>
          <p:cNvPr id="68611" name="Picture 3" descr="D:\Fleliaer\My Documents\Congressen\2011_5thEPC_Rodos\dictyota_ciliolata_geography.jpg"/>
          <p:cNvPicPr>
            <a:picLocks noChangeAspect="1" noChangeArrowheads="1"/>
          </p:cNvPicPr>
          <p:nvPr/>
        </p:nvPicPr>
        <p:blipFill>
          <a:blip r:embed="rId4" cstate="print"/>
          <a:srcRect/>
          <a:stretch>
            <a:fillRect/>
          </a:stretch>
        </p:blipFill>
        <p:spPr bwMode="auto">
          <a:xfrm>
            <a:off x="5851767" y="4241691"/>
            <a:ext cx="3209192" cy="1606791"/>
          </a:xfrm>
          <a:prstGeom prst="rect">
            <a:avLst/>
          </a:prstGeom>
          <a:noFill/>
        </p:spPr>
      </p:pic>
      <p:pic>
        <p:nvPicPr>
          <p:cNvPr id="68612" name="Picture 4" descr="D:\Fleliaer\My Documents\Congressen\2011_5thEPC_Rodos\Dictyota_crenulata_geography.jpg"/>
          <p:cNvPicPr>
            <a:picLocks noChangeAspect="1" noChangeArrowheads="1"/>
          </p:cNvPicPr>
          <p:nvPr/>
        </p:nvPicPr>
        <p:blipFill>
          <a:blip r:embed="rId5" cstate="print"/>
          <a:srcRect/>
          <a:stretch>
            <a:fillRect/>
          </a:stretch>
        </p:blipFill>
        <p:spPr bwMode="auto">
          <a:xfrm>
            <a:off x="5838717" y="257749"/>
            <a:ext cx="3219436" cy="3292605"/>
          </a:xfrm>
          <a:prstGeom prst="rect">
            <a:avLst/>
          </a:prstGeom>
          <a:noFill/>
        </p:spPr>
      </p:pic>
      <p:sp>
        <p:nvSpPr>
          <p:cNvPr id="5" name="Rectangle 4"/>
          <p:cNvSpPr/>
          <p:nvPr/>
        </p:nvSpPr>
        <p:spPr>
          <a:xfrm>
            <a:off x="5003800" y="498475"/>
            <a:ext cx="663575" cy="20002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6" name="Rectangle 5"/>
          <p:cNvSpPr/>
          <p:nvPr/>
        </p:nvSpPr>
        <p:spPr>
          <a:xfrm>
            <a:off x="5003800" y="733425"/>
            <a:ext cx="663575" cy="288925"/>
          </a:xfrm>
          <a:prstGeom prst="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7" name="Rectangle 6"/>
          <p:cNvSpPr/>
          <p:nvPr/>
        </p:nvSpPr>
        <p:spPr>
          <a:xfrm>
            <a:off x="5010150" y="1936750"/>
            <a:ext cx="663575" cy="200025"/>
          </a:xfrm>
          <a:prstGeom prst="rect">
            <a:avLst/>
          </a:prstGeom>
          <a:no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8" name="Rectangle 7"/>
          <p:cNvSpPr/>
          <p:nvPr/>
        </p:nvSpPr>
        <p:spPr>
          <a:xfrm>
            <a:off x="5013325" y="2184400"/>
            <a:ext cx="663575" cy="200025"/>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9" name="Rectangle 8"/>
          <p:cNvSpPr/>
          <p:nvPr/>
        </p:nvSpPr>
        <p:spPr>
          <a:xfrm>
            <a:off x="5006975" y="4025900"/>
            <a:ext cx="663575" cy="685800"/>
          </a:xfrm>
          <a:prstGeom prst="rect">
            <a:avLst/>
          </a:prstGeom>
          <a:no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pic>
        <p:nvPicPr>
          <p:cNvPr id="68613" name="Picture 5" descr="D:\Fleliaer\My Documents\Congressen\2011_5thEPC_Rodos\D_ciliolata.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rot="1281534">
            <a:off x="387950" y="3952873"/>
            <a:ext cx="2781405" cy="2654894"/>
          </a:xfrm>
          <a:prstGeom prst="rect">
            <a:avLst/>
          </a:prstGeom>
          <a:noFill/>
        </p:spPr>
      </p:pic>
      <p:pic>
        <p:nvPicPr>
          <p:cNvPr id="68614" name="Picture 6" descr="D:\Fleliaer\My Documents\Congressen\2011_5thEPC_Rodos\Dictyota_jamaicensis.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4247876">
            <a:off x="1617768" y="1514187"/>
            <a:ext cx="2135867" cy="2227749"/>
          </a:xfrm>
          <a:prstGeom prst="rect">
            <a:avLst/>
          </a:prstGeom>
          <a:noFill/>
        </p:spPr>
      </p:pic>
      <p:pic>
        <p:nvPicPr>
          <p:cNvPr id="68615" name="Picture 7" descr="D:\Fleliaer\My Documents\Congressen\2011_5thEPC_Rodos\D_jamaicensis.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398587" y="2309834"/>
            <a:ext cx="1264138" cy="1525566"/>
          </a:xfrm>
          <a:prstGeom prst="rect">
            <a:avLst/>
          </a:prstGeom>
          <a:noFill/>
        </p:spPr>
      </p:pic>
      <p:sp>
        <p:nvSpPr>
          <p:cNvPr id="13" name="TextBox 12"/>
          <p:cNvSpPr txBox="1"/>
          <p:nvPr/>
        </p:nvSpPr>
        <p:spPr>
          <a:xfrm>
            <a:off x="206268" y="3773243"/>
            <a:ext cx="1716304" cy="338554"/>
          </a:xfrm>
          <a:prstGeom prst="rect">
            <a:avLst/>
          </a:prstGeom>
          <a:noFill/>
        </p:spPr>
        <p:txBody>
          <a:bodyPr wrap="none" rtlCol="0">
            <a:spAutoFit/>
          </a:bodyPr>
          <a:lstStyle/>
          <a:p>
            <a:pPr eaLnBrk="1" fontAlgn="auto" hangingPunct="1">
              <a:spcBef>
                <a:spcPts val="0"/>
              </a:spcBef>
              <a:spcAft>
                <a:spcPts val="0"/>
              </a:spcAft>
            </a:pPr>
            <a:r>
              <a:rPr lang="nl-BE" sz="1600" i="1" dirty="0">
                <a:solidFill>
                  <a:prstClr val="black"/>
                </a:solidFill>
                <a:latin typeface="Calibri"/>
              </a:rPr>
              <a:t>Dictyota crenulata</a:t>
            </a:r>
          </a:p>
        </p:txBody>
      </p:sp>
      <p:sp>
        <p:nvSpPr>
          <p:cNvPr id="14" name="TextBox 13"/>
          <p:cNvSpPr txBox="1"/>
          <p:nvPr/>
        </p:nvSpPr>
        <p:spPr>
          <a:xfrm>
            <a:off x="348999" y="6097588"/>
            <a:ext cx="1581651" cy="338554"/>
          </a:xfrm>
          <a:prstGeom prst="rect">
            <a:avLst/>
          </a:prstGeom>
          <a:noFill/>
        </p:spPr>
        <p:txBody>
          <a:bodyPr wrap="none" rtlCol="0">
            <a:spAutoFit/>
          </a:bodyPr>
          <a:lstStyle/>
          <a:p>
            <a:pPr eaLnBrk="1" fontAlgn="auto" hangingPunct="1">
              <a:spcBef>
                <a:spcPts val="0"/>
              </a:spcBef>
              <a:spcAft>
                <a:spcPts val="0"/>
              </a:spcAft>
            </a:pPr>
            <a:r>
              <a:rPr lang="nl-BE" sz="1600" i="1" dirty="0">
                <a:solidFill>
                  <a:prstClr val="black"/>
                </a:solidFill>
                <a:latin typeface="Calibri"/>
              </a:rPr>
              <a:t>Dictyota ciliolata</a:t>
            </a:r>
          </a:p>
        </p:txBody>
      </p:sp>
      <p:sp>
        <p:nvSpPr>
          <p:cNvPr id="15" name="Title 1"/>
          <p:cNvSpPr txBox="1">
            <a:spLocks/>
          </p:cNvSpPr>
          <p:nvPr/>
        </p:nvSpPr>
        <p:spPr>
          <a:xfrm>
            <a:off x="311150" y="0"/>
            <a:ext cx="8832850" cy="850900"/>
          </a:xfrm>
          <a:prstGeom prst="rect">
            <a:avLst/>
          </a:prstGeom>
        </p:spPr>
        <p:txBody>
          <a:bodyPr anchor="ctr" anchorCtr="0">
            <a:normAutofit/>
          </a:bodyPr>
          <a:lstStyle/>
          <a:p>
            <a:pPr eaLnBrk="1" fontAlgn="auto" hangingPunct="1">
              <a:spcAft>
                <a:spcPts val="0"/>
              </a:spcAft>
              <a:defRPr/>
            </a:pPr>
            <a:r>
              <a:rPr lang="nl-BE" sz="2800" i="1" dirty="0">
                <a:solidFill>
                  <a:prstClr val="white">
                    <a:lumMod val="50000"/>
                  </a:prstClr>
                </a:solidFill>
                <a:latin typeface="Calibri"/>
              </a:rPr>
              <a:t>Dictyota</a:t>
            </a:r>
          </a:p>
        </p:txBody>
      </p:sp>
      <p:sp>
        <p:nvSpPr>
          <p:cNvPr id="16" name="Rectangle 15"/>
          <p:cNvSpPr/>
          <p:nvPr/>
        </p:nvSpPr>
        <p:spPr>
          <a:xfrm>
            <a:off x="311150" y="813356"/>
            <a:ext cx="2997200" cy="1077218"/>
          </a:xfrm>
          <a:prstGeom prst="rect">
            <a:avLst/>
          </a:prstGeom>
        </p:spPr>
        <p:txBody>
          <a:bodyPr wrap="square">
            <a:spAutoFit/>
          </a:bodyPr>
          <a:lstStyle/>
          <a:p>
            <a:pPr marL="177800" indent="-177800" eaLnBrk="1" fontAlgn="auto" hangingPunct="1">
              <a:spcBef>
                <a:spcPts val="0"/>
              </a:spcBef>
              <a:spcAft>
                <a:spcPts val="0"/>
              </a:spcAft>
            </a:pPr>
            <a:r>
              <a:rPr lang="en-GB" sz="1600" dirty="0">
                <a:solidFill>
                  <a:prstClr val="black"/>
                </a:solidFill>
                <a:latin typeface="Calibri"/>
              </a:rPr>
              <a:t>184 </a:t>
            </a:r>
            <a:r>
              <a:rPr lang="en-GB" sz="1600" i="1" dirty="0" err="1">
                <a:solidFill>
                  <a:prstClr val="black"/>
                </a:solidFill>
                <a:latin typeface="Calibri"/>
              </a:rPr>
              <a:t>psb</a:t>
            </a:r>
            <a:r>
              <a:rPr lang="en-GB" sz="1600" dirty="0" err="1">
                <a:solidFill>
                  <a:prstClr val="black"/>
                </a:solidFill>
                <a:latin typeface="Calibri"/>
              </a:rPr>
              <a:t>A</a:t>
            </a:r>
            <a:r>
              <a:rPr lang="en-GB" sz="1600" dirty="0">
                <a:solidFill>
                  <a:prstClr val="black"/>
                </a:solidFill>
                <a:latin typeface="Calibri"/>
              </a:rPr>
              <a:t> sequences</a:t>
            </a:r>
          </a:p>
          <a:p>
            <a:pPr marL="177800" indent="-177800" eaLnBrk="1" fontAlgn="auto" hangingPunct="1">
              <a:spcBef>
                <a:spcPts val="0"/>
              </a:spcBef>
              <a:spcAft>
                <a:spcPts val="0"/>
              </a:spcAft>
            </a:pPr>
            <a:r>
              <a:rPr lang="it-IT" sz="1600" dirty="0">
                <a:solidFill>
                  <a:prstClr val="black"/>
                </a:solidFill>
                <a:latin typeface="Calibri"/>
              </a:rPr>
              <a:t>logL</a:t>
            </a:r>
            <a:r>
              <a:rPr lang="it-IT" sz="1600" baseline="-25000" dirty="0">
                <a:solidFill>
                  <a:prstClr val="black"/>
                </a:solidFill>
                <a:latin typeface="Calibri"/>
              </a:rPr>
              <a:t>GMYC</a:t>
            </a:r>
            <a:r>
              <a:rPr lang="it-IT" sz="1600" dirty="0">
                <a:solidFill>
                  <a:prstClr val="black"/>
                </a:solidFill>
                <a:latin typeface="Calibri"/>
              </a:rPr>
              <a:t>  = </a:t>
            </a:r>
            <a:r>
              <a:rPr lang="en-GB" sz="1600" dirty="0">
                <a:solidFill>
                  <a:prstClr val="black"/>
                </a:solidFill>
                <a:latin typeface="Calibri"/>
              </a:rPr>
              <a:t>1672 </a:t>
            </a:r>
            <a:r>
              <a:rPr lang="it-IT" sz="1600" dirty="0">
                <a:solidFill>
                  <a:prstClr val="black"/>
                </a:solidFill>
                <a:latin typeface="Calibri"/>
              </a:rPr>
              <a:t>&gt; logL</a:t>
            </a:r>
            <a:r>
              <a:rPr lang="it-IT" sz="1600" baseline="-25000" dirty="0">
                <a:solidFill>
                  <a:prstClr val="black"/>
                </a:solidFill>
                <a:latin typeface="Calibri"/>
              </a:rPr>
              <a:t>nul</a:t>
            </a:r>
            <a:r>
              <a:rPr lang="it-IT" sz="1600" dirty="0">
                <a:solidFill>
                  <a:prstClr val="black"/>
                </a:solidFill>
                <a:latin typeface="Calibri"/>
              </a:rPr>
              <a:t> = </a:t>
            </a:r>
            <a:r>
              <a:rPr lang="en-GB" sz="1600" dirty="0">
                <a:solidFill>
                  <a:prstClr val="black"/>
                </a:solidFill>
                <a:latin typeface="Calibri"/>
              </a:rPr>
              <a:t>1649</a:t>
            </a:r>
            <a:r>
              <a:rPr lang="it-IT" sz="1600" dirty="0">
                <a:solidFill>
                  <a:prstClr val="black"/>
                </a:solidFill>
                <a:latin typeface="Calibri"/>
              </a:rPr>
              <a:t>, p &lt; 0.001</a:t>
            </a:r>
            <a:endParaRPr lang="nl-BE" sz="1600" dirty="0">
              <a:solidFill>
                <a:prstClr val="black"/>
              </a:solidFill>
              <a:latin typeface="Calibri"/>
            </a:endParaRPr>
          </a:p>
          <a:p>
            <a:pPr marL="177800" indent="-177800" eaLnBrk="1" fontAlgn="auto" hangingPunct="1">
              <a:spcBef>
                <a:spcPts val="0"/>
              </a:spcBef>
              <a:spcAft>
                <a:spcPts val="0"/>
              </a:spcAft>
            </a:pPr>
            <a:r>
              <a:rPr lang="en-GB" sz="1600" dirty="0">
                <a:solidFill>
                  <a:prstClr val="black"/>
                </a:solidFill>
                <a:latin typeface="Calibri"/>
              </a:rPr>
              <a:t>39 (34-43) GMYC clusters</a:t>
            </a:r>
            <a:endParaRPr lang="en-US" sz="1600" dirty="0">
              <a:solidFill>
                <a:prstClr val="black"/>
              </a:solidFill>
              <a:latin typeface="Calibri"/>
            </a:endParaRPr>
          </a:p>
        </p:txBody>
      </p:sp>
      <p:sp>
        <p:nvSpPr>
          <p:cNvPr id="17" name="Rectangle 16"/>
          <p:cNvSpPr/>
          <p:nvPr/>
        </p:nvSpPr>
        <p:spPr>
          <a:xfrm>
            <a:off x="6771054" y="6363311"/>
            <a:ext cx="2372946" cy="307777"/>
          </a:xfrm>
          <a:prstGeom prst="rect">
            <a:avLst/>
          </a:prstGeom>
        </p:spPr>
        <p:txBody>
          <a:bodyPr wrap="square">
            <a:spAutoFit/>
          </a:bodyPr>
          <a:lstStyle/>
          <a:p>
            <a:pPr eaLnBrk="1" fontAlgn="auto" hangingPunct="1">
              <a:spcBef>
                <a:spcPts val="0"/>
              </a:spcBef>
              <a:spcAft>
                <a:spcPts val="0"/>
              </a:spcAft>
            </a:pPr>
            <a:r>
              <a:rPr lang="en-US" sz="1400" dirty="0">
                <a:solidFill>
                  <a:prstClr val="black"/>
                </a:solidFill>
                <a:latin typeface="Calibri"/>
              </a:rPr>
              <a:t>[</a:t>
            </a:r>
            <a:r>
              <a:rPr lang="nl-BE" sz="1400" dirty="0">
                <a:solidFill>
                  <a:prstClr val="black"/>
                </a:solidFill>
                <a:latin typeface="Calibri"/>
              </a:rPr>
              <a:t>Tronholm et al. unpublished]</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905737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7346" name="Picture 2" descr="D:\Fleliaer\My Documents\Congressen\2011_5thEPC_Rodos\allelic genealogies_mutations_3_cladogram.jpg"/>
          <p:cNvPicPr>
            <a:picLocks noChangeAspect="1" noChangeArrowheads="1"/>
          </p:cNvPicPr>
          <p:nvPr/>
        </p:nvPicPr>
        <p:blipFill>
          <a:blip r:embed="rId3" cstate="print"/>
          <a:srcRect/>
          <a:stretch>
            <a:fillRect/>
          </a:stretch>
        </p:blipFill>
        <p:spPr bwMode="auto">
          <a:xfrm>
            <a:off x="5904370" y="1197474"/>
            <a:ext cx="2194605" cy="1054080"/>
          </a:xfrm>
          <a:prstGeom prst="rect">
            <a:avLst/>
          </a:prstGeom>
          <a:noFill/>
        </p:spPr>
      </p:pic>
      <p:pic>
        <p:nvPicPr>
          <p:cNvPr id="57347" name="Picture 3" descr="D:\Fleliaer\My Documents\Congressen\2011_5thEPC_Rodos\allelic genealogies_mutations_3.jpg"/>
          <p:cNvPicPr>
            <a:picLocks noChangeAspect="1" noChangeArrowheads="1"/>
          </p:cNvPicPr>
          <p:nvPr/>
        </p:nvPicPr>
        <p:blipFill>
          <a:blip r:embed="rId4" cstate="print"/>
          <a:srcRect/>
          <a:stretch>
            <a:fillRect/>
          </a:stretch>
        </p:blipFill>
        <p:spPr bwMode="auto">
          <a:xfrm>
            <a:off x="1741044" y="1751013"/>
            <a:ext cx="3369570" cy="4098244"/>
          </a:xfrm>
          <a:prstGeom prst="rect">
            <a:avLst/>
          </a:prstGeom>
          <a:noFill/>
        </p:spPr>
      </p:pic>
      <p:cxnSp>
        <p:nvCxnSpPr>
          <p:cNvPr id="8" name="Straight Arrow Connector 7"/>
          <p:cNvCxnSpPr/>
          <p:nvPr/>
        </p:nvCxnSpPr>
        <p:spPr>
          <a:xfrm rot="5400000" flipH="1" flipV="1">
            <a:off x="751825" y="2548803"/>
            <a:ext cx="1637022" cy="1588"/>
          </a:xfrm>
          <a:prstGeom prst="straightConnector1">
            <a:avLst/>
          </a:prstGeom>
          <a:ln w="28575">
            <a:solidFill>
              <a:schemeClr val="accent1">
                <a:lumMod val="75000"/>
              </a:schemeClr>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165100" y="2962045"/>
            <a:ext cx="1339610" cy="400110"/>
          </a:xfrm>
          <a:prstGeom prst="rect">
            <a:avLst/>
          </a:prstGeom>
          <a:noFill/>
        </p:spPr>
        <p:txBody>
          <a:bodyPr wrap="square" rtlCol="0">
            <a:spAutoFit/>
          </a:bodyPr>
          <a:lstStyle/>
          <a:p>
            <a:pPr marL="180975" indent="-180975" eaLnBrk="1" fontAlgn="auto" hangingPunct="1">
              <a:spcBef>
                <a:spcPts val="0"/>
              </a:spcBef>
              <a:spcAft>
                <a:spcPts val="0"/>
              </a:spcAft>
            </a:pPr>
            <a:r>
              <a:rPr lang="nl-BE" sz="2000" b="1" dirty="0">
                <a:solidFill>
                  <a:prstClr val="black"/>
                </a:solidFill>
                <a:latin typeface="Calibri"/>
              </a:rPr>
              <a:t>Polyphyly</a:t>
            </a:r>
          </a:p>
        </p:txBody>
      </p:sp>
      <p:sp>
        <p:nvSpPr>
          <p:cNvPr id="10" name="TextBox 9"/>
          <p:cNvSpPr txBox="1"/>
          <p:nvPr/>
        </p:nvSpPr>
        <p:spPr>
          <a:xfrm>
            <a:off x="165100" y="2350572"/>
            <a:ext cx="1368983" cy="400110"/>
          </a:xfrm>
          <a:prstGeom prst="rect">
            <a:avLst/>
          </a:prstGeom>
          <a:noFill/>
        </p:spPr>
        <p:txBody>
          <a:bodyPr wrap="square" rtlCol="0">
            <a:spAutoFit/>
          </a:bodyPr>
          <a:lstStyle/>
          <a:p>
            <a:pPr marL="174625" indent="-174625" eaLnBrk="1" fontAlgn="auto" hangingPunct="1">
              <a:spcBef>
                <a:spcPts val="0"/>
              </a:spcBef>
              <a:spcAft>
                <a:spcPts val="0"/>
              </a:spcAft>
            </a:pPr>
            <a:r>
              <a:rPr lang="nl-BE" sz="2000" b="1" dirty="0">
                <a:solidFill>
                  <a:prstClr val="black"/>
                </a:solidFill>
                <a:latin typeface="Calibri"/>
              </a:rPr>
              <a:t>Paraphyly</a:t>
            </a:r>
          </a:p>
        </p:txBody>
      </p:sp>
      <p:sp>
        <p:nvSpPr>
          <p:cNvPr id="11" name="TextBox 10"/>
          <p:cNvSpPr txBox="1"/>
          <p:nvPr/>
        </p:nvSpPr>
        <p:spPr>
          <a:xfrm>
            <a:off x="165100" y="1740091"/>
            <a:ext cx="1576121" cy="400110"/>
          </a:xfrm>
          <a:prstGeom prst="rect">
            <a:avLst/>
          </a:prstGeom>
          <a:noFill/>
        </p:spPr>
        <p:txBody>
          <a:bodyPr wrap="square" rtlCol="0">
            <a:spAutoFit/>
          </a:bodyPr>
          <a:lstStyle/>
          <a:p>
            <a:pPr eaLnBrk="1" fontAlgn="auto" hangingPunct="1">
              <a:spcBef>
                <a:spcPts val="0"/>
              </a:spcBef>
              <a:spcAft>
                <a:spcPts val="0"/>
              </a:spcAft>
            </a:pPr>
            <a:r>
              <a:rPr lang="nl-BE" sz="2000" b="1" dirty="0">
                <a:solidFill>
                  <a:prstClr val="black"/>
                </a:solidFill>
                <a:latin typeface="Calibri"/>
              </a:rPr>
              <a:t>Monophyly</a:t>
            </a:r>
          </a:p>
        </p:txBody>
      </p:sp>
      <p:sp>
        <p:nvSpPr>
          <p:cNvPr id="15" name="TextBox 14"/>
          <p:cNvSpPr txBox="1"/>
          <p:nvPr/>
        </p:nvSpPr>
        <p:spPr>
          <a:xfrm>
            <a:off x="2025662" y="1321385"/>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6" name="TextBox 15"/>
          <p:cNvSpPr txBox="1"/>
          <p:nvPr/>
        </p:nvSpPr>
        <p:spPr>
          <a:xfrm>
            <a:off x="3492512" y="1328290"/>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7" name="TextBox 16"/>
          <p:cNvSpPr txBox="1"/>
          <p:nvPr/>
        </p:nvSpPr>
        <p:spPr>
          <a:xfrm>
            <a:off x="4683137" y="1328290"/>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sp>
        <p:nvSpPr>
          <p:cNvPr id="19" name="Title 1"/>
          <p:cNvSpPr txBox="1">
            <a:spLocks/>
          </p:cNvSpPr>
          <p:nvPr/>
        </p:nvSpPr>
        <p:spPr>
          <a:xfrm>
            <a:off x="428625" y="0"/>
            <a:ext cx="8258175" cy="847725"/>
          </a:xfrm>
          <a:prstGeom prst="rect">
            <a:avLst/>
          </a:prstGeom>
        </p:spPr>
        <p:txBody>
          <a:bodyPr anchor="ctr">
            <a:normAutofit/>
          </a:bodyPr>
          <a:lstStyle/>
          <a:p>
            <a:pPr eaLnBrk="1" fontAlgn="auto" hangingPunct="1">
              <a:spcAft>
                <a:spcPts val="0"/>
              </a:spcAft>
              <a:defRPr/>
            </a:pPr>
            <a:r>
              <a:rPr lang="en-US" sz="3600" dirty="0">
                <a:solidFill>
                  <a:prstClr val="white">
                    <a:lumMod val="50000"/>
                  </a:prstClr>
                </a:solidFill>
                <a:latin typeface="Calibri"/>
              </a:rPr>
              <a:t>Multi-locus methods</a:t>
            </a:r>
          </a:p>
        </p:txBody>
      </p:sp>
      <p:pic>
        <p:nvPicPr>
          <p:cNvPr id="21" name="Picture 2" descr="D:\Fleliaer\My Documents\Congressen\2011_5thEPC_Rodos\allelic genealogies_mutations_2_cladogram.jpg"/>
          <p:cNvPicPr>
            <a:picLocks noChangeAspect="1" noChangeArrowheads="1"/>
          </p:cNvPicPr>
          <p:nvPr/>
        </p:nvPicPr>
        <p:blipFill>
          <a:blip r:embed="rId5" cstate="print"/>
          <a:srcRect/>
          <a:stretch>
            <a:fillRect/>
          </a:stretch>
        </p:blipFill>
        <p:spPr bwMode="auto">
          <a:xfrm>
            <a:off x="6132964" y="2326598"/>
            <a:ext cx="1820869" cy="963826"/>
          </a:xfrm>
          <a:prstGeom prst="rect">
            <a:avLst/>
          </a:prstGeom>
          <a:noFill/>
        </p:spPr>
      </p:pic>
      <p:cxnSp>
        <p:nvCxnSpPr>
          <p:cNvPr id="30" name="Elbow Connector 29"/>
          <p:cNvCxnSpPr/>
          <p:nvPr/>
        </p:nvCxnSpPr>
        <p:spPr>
          <a:xfrm>
            <a:off x="5175072" y="2399168"/>
            <a:ext cx="862874" cy="271462"/>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flipV="1">
            <a:off x="5243652" y="1562100"/>
            <a:ext cx="584518" cy="274320"/>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700963" y="6412468"/>
            <a:ext cx="1210011" cy="338554"/>
          </a:xfrm>
          <a:prstGeom prst="rect">
            <a:avLst/>
          </a:prstGeom>
          <a:noFill/>
        </p:spPr>
        <p:txBody>
          <a:bodyPr wrap="none" rtlCol="0">
            <a:spAutoFit/>
          </a:bodyPr>
          <a:lstStyle/>
          <a:p>
            <a:pPr eaLnBrk="1" fontAlgn="auto" hangingPunct="1">
              <a:spcBef>
                <a:spcPts val="0"/>
              </a:spcBef>
              <a:spcAft>
                <a:spcPts val="0"/>
              </a:spcAft>
            </a:pPr>
            <a:r>
              <a:rPr lang="en-US" sz="1600" dirty="0">
                <a:solidFill>
                  <a:prstClr val="black"/>
                </a:solidFill>
                <a:latin typeface="Calibri"/>
              </a:rPr>
              <a:t>[</a:t>
            </a:r>
            <a:r>
              <a:rPr lang="en-US" sz="1600" dirty="0" err="1">
                <a:solidFill>
                  <a:prstClr val="black"/>
                </a:solidFill>
                <a:latin typeface="Calibri"/>
              </a:rPr>
              <a:t>Avise</a:t>
            </a:r>
            <a:r>
              <a:rPr lang="en-US" sz="1600" dirty="0">
                <a:solidFill>
                  <a:prstClr val="black"/>
                </a:solidFill>
                <a:latin typeface="Calibri"/>
              </a:rPr>
              <a:t> 2000]</a:t>
            </a:r>
          </a:p>
        </p:txBody>
      </p:sp>
      <p:pic>
        <p:nvPicPr>
          <p:cNvPr id="1027" name="Picture 3" descr="D:\Fleliaer\My Documents\Congressen\2011_5thEPC_Rodos\figures_presentation\curve_mono_para_polyphyly.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936330" y="3570288"/>
            <a:ext cx="3806655" cy="2489200"/>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886448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txBox="1">
            <a:spLocks/>
          </p:cNvSpPr>
          <p:nvPr/>
        </p:nvSpPr>
        <p:spPr>
          <a:xfrm>
            <a:off x="428625" y="0"/>
            <a:ext cx="8258175" cy="847725"/>
          </a:xfrm>
          <a:prstGeom prst="rect">
            <a:avLst/>
          </a:prstGeom>
        </p:spPr>
        <p:txBody>
          <a:bodyPr anchor="ctr">
            <a:normAutofit/>
          </a:bodyPr>
          <a:lstStyle/>
          <a:p>
            <a:pPr eaLnBrk="1" fontAlgn="auto" hangingPunct="1">
              <a:spcAft>
                <a:spcPts val="0"/>
              </a:spcAft>
              <a:defRPr/>
            </a:pPr>
            <a:r>
              <a:rPr lang="nl-BE" sz="3600" dirty="0">
                <a:solidFill>
                  <a:prstClr val="white">
                    <a:lumMod val="50000"/>
                  </a:prstClr>
                </a:solidFill>
                <a:latin typeface="Calibri"/>
              </a:rPr>
              <a:t>Multi-locus methods</a:t>
            </a:r>
          </a:p>
        </p:txBody>
      </p:sp>
      <p:pic>
        <p:nvPicPr>
          <p:cNvPr id="5" name="Picture 2"/>
          <p:cNvPicPr>
            <a:picLocks noChangeAspect="1" noChangeArrowheads="1"/>
          </p:cNvPicPr>
          <p:nvPr/>
        </p:nvPicPr>
        <p:blipFill>
          <a:blip r:embed="rId3" cstate="print"/>
          <a:srcRect l="36017" t="57120" r="40931"/>
          <a:stretch>
            <a:fillRect/>
          </a:stretch>
        </p:blipFill>
        <p:spPr bwMode="auto">
          <a:xfrm>
            <a:off x="1515596" y="3545063"/>
            <a:ext cx="1619294" cy="2131600"/>
          </a:xfrm>
          <a:prstGeom prst="rect">
            <a:avLst/>
          </a:prstGeom>
          <a:noFill/>
          <a:ln w="9525">
            <a:noFill/>
            <a:miter lim="800000"/>
            <a:headEnd/>
            <a:tailEnd/>
          </a:ln>
        </p:spPr>
      </p:pic>
      <p:sp>
        <p:nvSpPr>
          <p:cNvPr id="7" name="TextBox 6"/>
          <p:cNvSpPr txBox="1"/>
          <p:nvPr/>
        </p:nvSpPr>
        <p:spPr>
          <a:xfrm>
            <a:off x="6743215" y="6519446"/>
            <a:ext cx="2400785" cy="338554"/>
          </a:xfrm>
          <a:prstGeom prst="rect">
            <a:avLst/>
          </a:prstGeom>
          <a:noFill/>
        </p:spPr>
        <p:txBody>
          <a:bodyPr wrap="none" rtlCol="0">
            <a:spAutoFit/>
          </a:bodyPr>
          <a:lstStyle/>
          <a:p>
            <a:pPr eaLnBrk="1" fontAlgn="auto" hangingPunct="1">
              <a:spcBef>
                <a:spcPts val="0"/>
              </a:spcBef>
              <a:spcAft>
                <a:spcPts val="0"/>
              </a:spcAft>
            </a:pPr>
            <a:r>
              <a:rPr lang="en-US" sz="1600" dirty="0">
                <a:solidFill>
                  <a:prstClr val="black"/>
                </a:solidFill>
                <a:latin typeface="Calibri"/>
              </a:rPr>
              <a:t>[Knowles &amp; </a:t>
            </a:r>
            <a:r>
              <a:rPr lang="en-US" sz="1600" dirty="0" err="1">
                <a:solidFill>
                  <a:prstClr val="black"/>
                </a:solidFill>
                <a:latin typeface="Calibri"/>
              </a:rPr>
              <a:t>Carstens</a:t>
            </a:r>
            <a:r>
              <a:rPr lang="en-US" sz="1600" i="1" dirty="0">
                <a:solidFill>
                  <a:prstClr val="black"/>
                </a:solidFill>
                <a:latin typeface="Calibri"/>
              </a:rPr>
              <a:t> </a:t>
            </a:r>
            <a:r>
              <a:rPr lang="en-US" sz="1600" dirty="0">
                <a:solidFill>
                  <a:prstClr val="black"/>
                </a:solidFill>
                <a:latin typeface="Calibri"/>
              </a:rPr>
              <a:t>2007]</a:t>
            </a:r>
            <a:endParaRPr lang="nl-BE" sz="1600" dirty="0">
              <a:solidFill>
                <a:prstClr val="black"/>
              </a:solidFill>
              <a:latin typeface="Calibri"/>
            </a:endParaRPr>
          </a:p>
        </p:txBody>
      </p:sp>
      <p:sp>
        <p:nvSpPr>
          <p:cNvPr id="6" name="Rectangle 5"/>
          <p:cNvSpPr/>
          <p:nvPr/>
        </p:nvSpPr>
        <p:spPr>
          <a:xfrm>
            <a:off x="306934" y="989632"/>
            <a:ext cx="4038157" cy="400110"/>
          </a:xfrm>
          <a:prstGeom prst="rect">
            <a:avLst/>
          </a:prstGeom>
        </p:spPr>
        <p:txBody>
          <a:bodyPr wrap="none">
            <a:spAutoFit/>
          </a:bodyPr>
          <a:lstStyle/>
          <a:p>
            <a:pPr eaLnBrk="1" fontAlgn="auto" hangingPunct="1">
              <a:spcBef>
                <a:spcPts val="0"/>
              </a:spcBef>
              <a:spcAft>
                <a:spcPts val="0"/>
              </a:spcAft>
            </a:pPr>
            <a:r>
              <a:rPr lang="en-US" sz="2000" b="1" dirty="0">
                <a:solidFill>
                  <a:prstClr val="black"/>
                </a:solidFill>
                <a:latin typeface="Calibri"/>
              </a:rPr>
              <a:t>species tree – gene tree discordance</a:t>
            </a:r>
          </a:p>
        </p:txBody>
      </p:sp>
      <p:sp>
        <p:nvSpPr>
          <p:cNvPr id="8" name="Rectangle 7"/>
          <p:cNvSpPr/>
          <p:nvPr/>
        </p:nvSpPr>
        <p:spPr>
          <a:xfrm>
            <a:off x="853440" y="1490008"/>
            <a:ext cx="7839456" cy="1631216"/>
          </a:xfrm>
          <a:prstGeom prst="rect">
            <a:avLst/>
          </a:prstGeom>
        </p:spPr>
        <p:txBody>
          <a:bodyPr wrap="square">
            <a:spAutoFit/>
          </a:bodyPr>
          <a:lstStyle/>
          <a:p>
            <a:pPr marL="177800" indent="-177800" eaLnBrk="1" fontAlgn="auto" hangingPunct="1">
              <a:spcBef>
                <a:spcPts val="0"/>
              </a:spcBef>
              <a:spcAft>
                <a:spcPts val="0"/>
              </a:spcAft>
            </a:pPr>
            <a:r>
              <a:rPr lang="en-US" sz="2000" dirty="0">
                <a:solidFill>
                  <a:prstClr val="black"/>
                </a:solidFill>
                <a:latin typeface="Calibri"/>
              </a:rPr>
              <a:t>Early stages of speciation</a:t>
            </a:r>
          </a:p>
          <a:p>
            <a:pPr marL="177800" indent="-177800" eaLnBrk="1" fontAlgn="auto" hangingPunct="1">
              <a:spcBef>
                <a:spcPts val="0"/>
              </a:spcBef>
              <a:spcAft>
                <a:spcPts val="0"/>
              </a:spcAft>
              <a:buFont typeface="Arial" pitchFamily="34" charset="0"/>
              <a:buChar char="•"/>
            </a:pPr>
            <a:r>
              <a:rPr lang="en-US" sz="2000" dirty="0">
                <a:solidFill>
                  <a:prstClr val="black"/>
                </a:solidFill>
                <a:latin typeface="Calibri"/>
              </a:rPr>
              <a:t>Retention of ancestral polymorphism</a:t>
            </a:r>
          </a:p>
          <a:p>
            <a:pPr marL="177800" indent="-177800" eaLnBrk="1" fontAlgn="auto" hangingPunct="1">
              <a:spcBef>
                <a:spcPts val="0"/>
              </a:spcBef>
              <a:spcAft>
                <a:spcPts val="0"/>
              </a:spcAft>
              <a:buFont typeface="Arial" pitchFamily="34" charset="0"/>
              <a:buChar char="•"/>
            </a:pPr>
            <a:r>
              <a:rPr lang="en-US" sz="2000" dirty="0">
                <a:solidFill>
                  <a:prstClr val="black"/>
                </a:solidFill>
                <a:latin typeface="Calibri"/>
              </a:rPr>
              <a:t>Incomplete lineage sorting</a:t>
            </a:r>
          </a:p>
          <a:p>
            <a:pPr marL="177800" indent="-177800" eaLnBrk="1" fontAlgn="auto" hangingPunct="1">
              <a:spcBef>
                <a:spcPts val="0"/>
              </a:spcBef>
              <a:spcAft>
                <a:spcPts val="0"/>
              </a:spcAft>
            </a:pPr>
            <a:r>
              <a:rPr lang="en-US" sz="2000" dirty="0">
                <a:solidFill>
                  <a:prstClr val="black"/>
                </a:solidFill>
                <a:latin typeface="Calibri"/>
                <a:sym typeface="Wingdings" pitchFamily="2" charset="2"/>
              </a:rPr>
              <a:t> different loci have their own gene trees that do not necessarily match the species tree</a:t>
            </a:r>
            <a:r>
              <a:rPr lang="en-US" sz="2000" dirty="0">
                <a:solidFill>
                  <a:prstClr val="black"/>
                </a:solidFill>
                <a:latin typeface="Calibri"/>
              </a:rPr>
              <a:t> </a:t>
            </a:r>
          </a:p>
        </p:txBody>
      </p:sp>
      <p:pic>
        <p:nvPicPr>
          <p:cNvPr id="10" name="Picture 2"/>
          <p:cNvPicPr>
            <a:picLocks noChangeAspect="1" noChangeArrowheads="1"/>
          </p:cNvPicPr>
          <p:nvPr/>
        </p:nvPicPr>
        <p:blipFill>
          <a:blip r:embed="rId3" cstate="print"/>
          <a:srcRect r="54086" b="42123"/>
          <a:stretch>
            <a:fillRect/>
          </a:stretch>
        </p:blipFill>
        <p:spPr bwMode="auto">
          <a:xfrm>
            <a:off x="4242816" y="2824671"/>
            <a:ext cx="3985049" cy="3183841"/>
          </a:xfrm>
          <a:prstGeom prst="rect">
            <a:avLst/>
          </a:prstGeom>
          <a:noFill/>
          <a:ln w="9525">
            <a:noFill/>
            <a:miter lim="800000"/>
            <a:headEnd/>
            <a:tailEnd/>
          </a:ln>
        </p:spPr>
      </p:pic>
      <p:sp>
        <p:nvSpPr>
          <p:cNvPr id="9" name="TextBox 8"/>
          <p:cNvSpPr txBox="1"/>
          <p:nvPr/>
        </p:nvSpPr>
        <p:spPr>
          <a:xfrm>
            <a:off x="1658112" y="5925312"/>
            <a:ext cx="1334661" cy="369332"/>
          </a:xfrm>
          <a:prstGeom prst="rect">
            <a:avLst/>
          </a:prstGeom>
          <a:noFill/>
        </p:spPr>
        <p:txBody>
          <a:bodyPr wrap="none" rtlCol="0">
            <a:spAutoFit/>
          </a:bodyPr>
          <a:lstStyle/>
          <a:p>
            <a:pPr eaLnBrk="1" fontAlgn="auto" hangingPunct="1">
              <a:spcBef>
                <a:spcPts val="0"/>
              </a:spcBef>
              <a:spcAft>
                <a:spcPts val="0"/>
              </a:spcAft>
            </a:pPr>
            <a:r>
              <a:rPr lang="en-US" b="1" dirty="0">
                <a:solidFill>
                  <a:prstClr val="black"/>
                </a:solidFill>
                <a:latin typeface="Calibri"/>
              </a:rPr>
              <a:t>Species tree</a:t>
            </a:r>
          </a:p>
        </p:txBody>
      </p:sp>
      <p:sp>
        <p:nvSpPr>
          <p:cNvPr id="11" name="TextBox 10"/>
          <p:cNvSpPr txBox="1"/>
          <p:nvPr/>
        </p:nvSpPr>
        <p:spPr>
          <a:xfrm>
            <a:off x="4980432" y="5988796"/>
            <a:ext cx="2912913" cy="369332"/>
          </a:xfrm>
          <a:prstGeom prst="rect">
            <a:avLst/>
          </a:prstGeom>
          <a:noFill/>
        </p:spPr>
        <p:txBody>
          <a:bodyPr wrap="none" rtlCol="0">
            <a:spAutoFit/>
          </a:bodyPr>
          <a:lstStyle/>
          <a:p>
            <a:pPr eaLnBrk="1" fontAlgn="auto" hangingPunct="1">
              <a:spcBef>
                <a:spcPts val="0"/>
              </a:spcBef>
              <a:spcAft>
                <a:spcPts val="0"/>
              </a:spcAft>
            </a:pPr>
            <a:r>
              <a:rPr lang="en-US" b="1" dirty="0">
                <a:solidFill>
                  <a:prstClr val="black"/>
                </a:solidFill>
                <a:latin typeface="Calibri"/>
              </a:rPr>
              <a:t>Gene trees of 6 different loci</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651783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365419" y="928033"/>
            <a:ext cx="7892316" cy="5801588"/>
          </a:xfrm>
          <a:prstGeom prst="rect">
            <a:avLst/>
          </a:prstGeom>
          <a:noFill/>
        </p:spPr>
        <p:txBody>
          <a:bodyPr wrap="square" rtlCol="0">
            <a:spAutoFit/>
          </a:bodyPr>
          <a:lstStyle/>
          <a:p>
            <a:pPr marL="174625" indent="-174625" eaLnBrk="1" fontAlgn="auto" hangingPunct="1">
              <a:spcBef>
                <a:spcPts val="0"/>
              </a:spcBef>
              <a:spcAft>
                <a:spcPts val="600"/>
              </a:spcAft>
              <a:buFont typeface="Arial" pitchFamily="34" charset="0"/>
              <a:buChar char="•"/>
            </a:pPr>
            <a:r>
              <a:rPr lang="nl-BE" dirty="0">
                <a:solidFill>
                  <a:prstClr val="black"/>
                </a:solidFill>
                <a:latin typeface="Calibri"/>
              </a:rPr>
              <a:t>New species delimitation methods </a:t>
            </a:r>
          </a:p>
          <a:p>
            <a:pPr marL="631825" lvl="1" indent="-174625" eaLnBrk="1" fontAlgn="auto" hangingPunct="1">
              <a:spcBef>
                <a:spcPts val="0"/>
              </a:spcBef>
              <a:spcAft>
                <a:spcPts val="600"/>
              </a:spcAft>
              <a:buFont typeface="Arial" pitchFamily="34" charset="0"/>
              <a:buChar char="•"/>
            </a:pPr>
            <a:r>
              <a:rPr lang="nl-BE" b="1" dirty="0">
                <a:solidFill>
                  <a:prstClr val="black"/>
                </a:solidFill>
                <a:latin typeface="Calibri"/>
              </a:rPr>
              <a:t>Multi-locus </a:t>
            </a:r>
            <a:r>
              <a:rPr lang="nl-BE" dirty="0">
                <a:solidFill>
                  <a:prstClr val="black"/>
                </a:solidFill>
                <a:latin typeface="Calibri"/>
              </a:rPr>
              <a:t>data</a:t>
            </a:r>
          </a:p>
          <a:p>
            <a:pPr marL="631825" lvl="1" indent="-174625" eaLnBrk="1" fontAlgn="auto" hangingPunct="1">
              <a:spcBef>
                <a:spcPts val="0"/>
              </a:spcBef>
              <a:spcAft>
                <a:spcPts val="600"/>
              </a:spcAft>
              <a:buFont typeface="Arial" pitchFamily="34" charset="0"/>
              <a:buChar char="•"/>
            </a:pPr>
            <a:r>
              <a:rPr lang="nl-BE" dirty="0">
                <a:solidFill>
                  <a:prstClr val="black"/>
                </a:solidFill>
                <a:latin typeface="Calibri"/>
              </a:rPr>
              <a:t>Models combining</a:t>
            </a:r>
            <a:r>
              <a:rPr lang="en-US" dirty="0">
                <a:solidFill>
                  <a:prstClr val="black"/>
                </a:solidFill>
                <a:latin typeface="Calibri"/>
              </a:rPr>
              <a:t> </a:t>
            </a:r>
          </a:p>
          <a:p>
            <a:pPr marL="1089025" lvl="2" indent="-174625" eaLnBrk="1" fontAlgn="auto" hangingPunct="1">
              <a:spcBef>
                <a:spcPts val="0"/>
              </a:spcBef>
              <a:spcAft>
                <a:spcPts val="600"/>
              </a:spcAft>
              <a:buFont typeface="Arial" pitchFamily="34" charset="0"/>
              <a:buChar char="•"/>
            </a:pPr>
            <a:r>
              <a:rPr lang="en-US" b="1" dirty="0">
                <a:solidFill>
                  <a:prstClr val="black"/>
                </a:solidFill>
                <a:latin typeface="Calibri"/>
              </a:rPr>
              <a:t>Species phylogenies </a:t>
            </a:r>
          </a:p>
          <a:p>
            <a:pPr marL="1089025" lvl="2" indent="-174625" eaLnBrk="1" fontAlgn="auto" hangingPunct="1">
              <a:spcBef>
                <a:spcPts val="0"/>
              </a:spcBef>
              <a:spcAft>
                <a:spcPts val="600"/>
              </a:spcAft>
              <a:buFont typeface="Arial" pitchFamily="34" charset="0"/>
              <a:buChar char="•"/>
            </a:pPr>
            <a:r>
              <a:rPr lang="en-US" b="1" dirty="0">
                <a:solidFill>
                  <a:prstClr val="black"/>
                </a:solidFill>
                <a:latin typeface="Calibri"/>
              </a:rPr>
              <a:t>Coalescent processes</a:t>
            </a:r>
            <a:endParaRPr lang="nl-BE" b="1" dirty="0">
              <a:solidFill>
                <a:prstClr val="black"/>
              </a:solidFill>
              <a:latin typeface="Calibri"/>
            </a:endParaRPr>
          </a:p>
          <a:p>
            <a:pPr marL="174625" indent="-174625" eaLnBrk="1" fontAlgn="auto" hangingPunct="1">
              <a:spcBef>
                <a:spcPts val="0"/>
              </a:spcBef>
              <a:spcAft>
                <a:spcPts val="600"/>
              </a:spcAft>
              <a:buFont typeface="Arial" pitchFamily="34" charset="0"/>
              <a:buChar char="•"/>
            </a:pPr>
            <a:endParaRPr lang="nl-BE" dirty="0">
              <a:solidFill>
                <a:prstClr val="black"/>
              </a:solidFill>
              <a:latin typeface="Calibri"/>
            </a:endParaRPr>
          </a:p>
          <a:p>
            <a:pPr marL="174625" indent="-174625" eaLnBrk="1" fontAlgn="auto" hangingPunct="1">
              <a:spcBef>
                <a:spcPts val="0"/>
              </a:spcBef>
              <a:spcAft>
                <a:spcPts val="600"/>
              </a:spcAft>
              <a:buFont typeface="Arial" pitchFamily="34" charset="0"/>
              <a:buChar char="•"/>
            </a:pPr>
            <a:endParaRPr lang="nl-BE" dirty="0">
              <a:solidFill>
                <a:prstClr val="black"/>
              </a:solidFill>
              <a:latin typeface="Calibri"/>
            </a:endParaRPr>
          </a:p>
          <a:p>
            <a:pPr marL="174625" indent="-174625" eaLnBrk="1" fontAlgn="auto" hangingPunct="1">
              <a:spcBef>
                <a:spcPts val="0"/>
              </a:spcBef>
              <a:spcAft>
                <a:spcPts val="600"/>
              </a:spcAft>
              <a:buFont typeface="Arial" pitchFamily="34" charset="0"/>
              <a:buChar char="•"/>
            </a:pPr>
            <a:endParaRPr lang="nl-BE" dirty="0">
              <a:solidFill>
                <a:prstClr val="black"/>
              </a:solidFill>
              <a:latin typeface="Calibri"/>
            </a:endParaRPr>
          </a:p>
          <a:p>
            <a:pPr marL="174625" indent="-174625" eaLnBrk="1" fontAlgn="auto" hangingPunct="1">
              <a:spcBef>
                <a:spcPts val="0"/>
              </a:spcBef>
              <a:spcAft>
                <a:spcPts val="600"/>
              </a:spcAft>
              <a:buFont typeface="Arial" pitchFamily="34" charset="0"/>
              <a:buChar char="•"/>
            </a:pPr>
            <a:endParaRPr lang="nl-BE" dirty="0">
              <a:solidFill>
                <a:prstClr val="black"/>
              </a:solidFill>
              <a:latin typeface="Calibri"/>
            </a:endParaRPr>
          </a:p>
          <a:p>
            <a:pPr marL="174625" indent="-174625" eaLnBrk="1" fontAlgn="auto" hangingPunct="1">
              <a:spcBef>
                <a:spcPts val="0"/>
              </a:spcBef>
              <a:spcAft>
                <a:spcPts val="600"/>
              </a:spcAft>
              <a:buFont typeface="Arial" pitchFamily="34" charset="0"/>
              <a:buChar char="•"/>
            </a:pPr>
            <a:r>
              <a:rPr lang="nl-BE" dirty="0">
                <a:solidFill>
                  <a:prstClr val="black"/>
                </a:solidFill>
                <a:latin typeface="Calibri"/>
              </a:rPr>
              <a:t>Software</a:t>
            </a:r>
          </a:p>
          <a:p>
            <a:pPr marL="631825" lvl="1" indent="-174625" eaLnBrk="1" fontAlgn="auto" hangingPunct="1">
              <a:spcBef>
                <a:spcPts val="0"/>
              </a:spcBef>
              <a:spcAft>
                <a:spcPts val="600"/>
              </a:spcAft>
              <a:buFont typeface="Arial" pitchFamily="34" charset="0"/>
              <a:buChar char="•"/>
            </a:pPr>
            <a:r>
              <a:rPr lang="nl-BE" dirty="0">
                <a:solidFill>
                  <a:prstClr val="black"/>
                </a:solidFill>
                <a:latin typeface="Calibri"/>
              </a:rPr>
              <a:t>BP&amp;P [Yang &amp; Rannala 2010]: </a:t>
            </a:r>
            <a:br>
              <a:rPr lang="nl-BE" dirty="0">
                <a:solidFill>
                  <a:prstClr val="black"/>
                </a:solidFill>
                <a:latin typeface="Calibri"/>
              </a:rPr>
            </a:br>
            <a:r>
              <a:rPr lang="nl-BE" dirty="0">
                <a:solidFill>
                  <a:srgbClr val="0070C0"/>
                </a:solidFill>
                <a:latin typeface="Calibri"/>
                <a:hlinkClick r:id="rId3"/>
              </a:rPr>
              <a:t> http://abacus.gene.ucl.ac.uk/</a:t>
            </a:r>
            <a:endParaRPr lang="nl-BE" dirty="0">
              <a:solidFill>
                <a:prstClr val="black"/>
              </a:solidFill>
              <a:latin typeface="Calibri"/>
            </a:endParaRPr>
          </a:p>
          <a:p>
            <a:pPr marL="631825" lvl="1" indent="-174625" eaLnBrk="1" fontAlgn="auto" hangingPunct="1">
              <a:spcBef>
                <a:spcPts val="0"/>
              </a:spcBef>
              <a:spcAft>
                <a:spcPts val="600"/>
              </a:spcAft>
              <a:buFont typeface="Arial" pitchFamily="34" charset="0"/>
              <a:buChar char="•"/>
            </a:pPr>
            <a:r>
              <a:rPr lang="nl-BE" dirty="0">
                <a:solidFill>
                  <a:prstClr val="black"/>
                </a:solidFill>
                <a:latin typeface="Calibri"/>
              </a:rPr>
              <a:t>BROWNIE [O’Meara 2010]: </a:t>
            </a:r>
            <a:br>
              <a:rPr lang="nl-BE" dirty="0">
                <a:solidFill>
                  <a:prstClr val="black"/>
                </a:solidFill>
                <a:latin typeface="Calibri"/>
              </a:rPr>
            </a:br>
            <a:r>
              <a:rPr lang="nl-BE" dirty="0">
                <a:solidFill>
                  <a:prstClr val="black"/>
                </a:solidFill>
                <a:latin typeface="Calibri"/>
                <a:hlinkClick r:id="rId4"/>
              </a:rPr>
              <a:t>http://www.brianomeara.info/brownie</a:t>
            </a:r>
            <a:endParaRPr lang="nl-BE" dirty="0">
              <a:solidFill>
                <a:prstClr val="black"/>
              </a:solidFill>
              <a:latin typeface="Calibri"/>
            </a:endParaRPr>
          </a:p>
          <a:p>
            <a:pPr marL="631825" lvl="1" indent="-174625" eaLnBrk="1" fontAlgn="auto" hangingPunct="1">
              <a:spcBef>
                <a:spcPts val="0"/>
              </a:spcBef>
              <a:spcAft>
                <a:spcPts val="600"/>
              </a:spcAft>
              <a:buFont typeface="Arial" pitchFamily="34" charset="0"/>
              <a:buChar char="•"/>
            </a:pPr>
            <a:r>
              <a:rPr lang="nl-BE" dirty="0">
                <a:solidFill>
                  <a:prstClr val="black"/>
                </a:solidFill>
                <a:latin typeface="Calibri"/>
              </a:rPr>
              <a:t>SpedeSTEM [Ence &amp; Carstens 2011]</a:t>
            </a:r>
          </a:p>
          <a:p>
            <a:pPr marL="631825" lvl="1" indent="-174625" eaLnBrk="1" fontAlgn="auto" hangingPunct="1">
              <a:spcBef>
                <a:spcPts val="0"/>
              </a:spcBef>
              <a:spcAft>
                <a:spcPts val="600"/>
              </a:spcAft>
              <a:buFont typeface="Arial" pitchFamily="34" charset="0"/>
              <a:buChar char="•"/>
            </a:pPr>
            <a:r>
              <a:rPr lang="nl-BE" dirty="0">
                <a:solidFill>
                  <a:prstClr val="black"/>
                </a:solidFill>
                <a:latin typeface="Calibri"/>
              </a:rPr>
              <a:t>Species delimitation – Geneious plugin [Masters, Fan &amp; Ross 2010]</a:t>
            </a:r>
            <a:br>
              <a:rPr lang="nl-BE" dirty="0">
                <a:solidFill>
                  <a:prstClr val="black"/>
                </a:solidFill>
                <a:latin typeface="Calibri"/>
              </a:rPr>
            </a:br>
            <a:r>
              <a:rPr lang="nl-BE" dirty="0">
                <a:solidFill>
                  <a:prstClr val="black"/>
                </a:solidFill>
                <a:latin typeface="Calibri"/>
                <a:hlinkClick r:id="rId5"/>
              </a:rPr>
              <a:t>http://www.biomatters.com</a:t>
            </a:r>
            <a:endParaRPr lang="nl-BE" dirty="0">
              <a:solidFill>
                <a:prstClr val="black"/>
              </a:solidFill>
              <a:latin typeface="Calibri"/>
            </a:endParaRPr>
          </a:p>
        </p:txBody>
      </p:sp>
      <p:pic>
        <p:nvPicPr>
          <p:cNvPr id="5" name="Picture 2"/>
          <p:cNvPicPr>
            <a:picLocks noChangeAspect="1" noChangeArrowheads="1"/>
          </p:cNvPicPr>
          <p:nvPr/>
        </p:nvPicPr>
        <p:blipFill>
          <a:blip r:embed="rId6" cstate="print"/>
          <a:srcRect r="54086" b="42123"/>
          <a:stretch>
            <a:fillRect/>
          </a:stretch>
        </p:blipFill>
        <p:spPr bwMode="auto">
          <a:xfrm>
            <a:off x="4767072" y="1787047"/>
            <a:ext cx="3985049" cy="3183841"/>
          </a:xfrm>
          <a:prstGeom prst="rect">
            <a:avLst/>
          </a:prstGeom>
          <a:noFill/>
          <a:ln w="9525">
            <a:noFill/>
            <a:miter lim="800000"/>
            <a:headEnd/>
            <a:tailEnd/>
          </a:ln>
        </p:spPr>
      </p:pic>
      <p:sp>
        <p:nvSpPr>
          <p:cNvPr id="6" name="Title 1"/>
          <p:cNvSpPr txBox="1">
            <a:spLocks/>
          </p:cNvSpPr>
          <p:nvPr/>
        </p:nvSpPr>
        <p:spPr>
          <a:xfrm>
            <a:off x="428625" y="0"/>
            <a:ext cx="8258175" cy="847725"/>
          </a:xfrm>
          <a:prstGeom prst="rect">
            <a:avLst/>
          </a:prstGeom>
        </p:spPr>
        <p:txBody>
          <a:bodyPr anchor="ctr">
            <a:normAutofit/>
          </a:bodyPr>
          <a:lstStyle/>
          <a:p>
            <a:pPr eaLnBrk="1" fontAlgn="auto" hangingPunct="1">
              <a:spcAft>
                <a:spcPts val="0"/>
              </a:spcAft>
              <a:defRPr/>
            </a:pPr>
            <a:r>
              <a:rPr lang="nl-BE" sz="3600" dirty="0">
                <a:solidFill>
                  <a:prstClr val="white">
                    <a:lumMod val="50000"/>
                  </a:prstClr>
                </a:solidFill>
                <a:latin typeface="Calibri"/>
              </a:rPr>
              <a:t>Multi-locus methods</a:t>
            </a:r>
          </a:p>
        </p:txBody>
      </p:sp>
      <p:sp>
        <p:nvSpPr>
          <p:cNvPr id="7" name="Rectangle 6"/>
          <p:cNvSpPr/>
          <p:nvPr/>
        </p:nvSpPr>
        <p:spPr>
          <a:xfrm>
            <a:off x="542798" y="2845415"/>
            <a:ext cx="3809745" cy="923330"/>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eaLnBrk="1" fontAlgn="auto" hangingPunct="1">
              <a:spcBef>
                <a:spcPts val="0"/>
              </a:spcBef>
              <a:spcAft>
                <a:spcPts val="0"/>
              </a:spcAft>
            </a:pPr>
            <a:r>
              <a:rPr lang="en-US" dirty="0">
                <a:solidFill>
                  <a:prstClr val="white"/>
                </a:solidFill>
              </a:rPr>
              <a:t>Despite the lack of monophyletic species, a </a:t>
            </a:r>
            <a:r>
              <a:rPr lang="en-US" b="1" dirty="0">
                <a:solidFill>
                  <a:prstClr val="white"/>
                </a:solidFill>
              </a:rPr>
              <a:t>signal of species divergence persists in gene trees of unlinked loci</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518640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nl-BE" altLang="en-US" smtClean="0"/>
              <a:t>Applications of molecular techniques</a:t>
            </a:r>
            <a:endParaRPr lang="nl-NL" altLang="en-US" smtClean="0"/>
          </a:p>
        </p:txBody>
      </p:sp>
      <p:sp>
        <p:nvSpPr>
          <p:cNvPr id="13315" name="Rectangle 3"/>
          <p:cNvSpPr>
            <a:spLocks noGrp="1" noChangeArrowheads="1"/>
          </p:cNvSpPr>
          <p:nvPr>
            <p:ph type="body" sz="half" idx="1"/>
          </p:nvPr>
        </p:nvSpPr>
        <p:spPr/>
        <p:txBody>
          <a:bodyPr/>
          <a:lstStyle/>
          <a:p>
            <a:pPr eaLnBrk="1" hangingPunct="1"/>
            <a:endParaRPr lang="nl-BE" altLang="en-US" sz="2000" smtClean="0"/>
          </a:p>
          <a:p>
            <a:pPr lvl="1" eaLnBrk="1" hangingPunct="1"/>
            <a:endParaRPr lang="nl-NL" altLang="en-US" sz="1800" smtClean="0"/>
          </a:p>
        </p:txBody>
      </p:sp>
      <p:sp>
        <p:nvSpPr>
          <p:cNvPr id="13316" name="Rectangle 4"/>
          <p:cNvSpPr>
            <a:spLocks noChangeArrowheads="1"/>
          </p:cNvSpPr>
          <p:nvPr/>
        </p:nvSpPr>
        <p:spPr bwMode="auto">
          <a:xfrm>
            <a:off x="0" y="1711325"/>
            <a:ext cx="5318125" cy="44116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anose="05000000000000000000" pitchFamily="2" charset="2"/>
              <a:buChar char="l"/>
              <a:defRPr sz="2400">
                <a:solidFill>
                  <a:schemeClr val="tx1"/>
                </a:solidFill>
                <a:latin typeface="Arial" panose="020B0604020202020204" pitchFamily="34" charset="0"/>
              </a:defRPr>
            </a:lvl1pPr>
            <a:lvl2pPr marL="692150" indent="-347663">
              <a:spcBef>
                <a:spcPct val="20000"/>
              </a:spcBef>
              <a:buClr>
                <a:schemeClr val="accent2"/>
              </a:buClr>
              <a:buSzPct val="70000"/>
              <a:buFont typeface="Wingdings" panose="05000000000000000000" pitchFamily="2" charset="2"/>
              <a:buChar char="l"/>
              <a:defRPr sz="20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9pPr>
          </a:lstStyle>
          <a:p>
            <a:pPr eaLnBrk="1" hangingPunct="1"/>
            <a:r>
              <a:rPr lang="nl-BE" altLang="en-US"/>
              <a:t>DNA to identify organisms</a:t>
            </a:r>
          </a:p>
          <a:p>
            <a:pPr lvl="1" eaLnBrk="1" hangingPunct="1"/>
            <a:r>
              <a:rPr lang="nl-BE" altLang="en-US"/>
              <a:t>circumvents cryptic diversity</a:t>
            </a:r>
          </a:p>
          <a:p>
            <a:pPr lvl="1" eaLnBrk="1" hangingPunct="1"/>
            <a:r>
              <a:rPr lang="nl-BE" altLang="en-US"/>
              <a:t>prominent in morphologically ‘simple’ organisms</a:t>
            </a:r>
          </a:p>
          <a:p>
            <a:pPr eaLnBrk="1" hangingPunct="1">
              <a:buFont typeface="Wingdings" panose="05000000000000000000" pitchFamily="2" charset="2"/>
              <a:buNone/>
            </a:pPr>
            <a:endParaRPr lang="nl-BE" altLang="en-US"/>
          </a:p>
        </p:txBody>
      </p:sp>
      <p:pic>
        <p:nvPicPr>
          <p:cNvPr id="13317" name="Picture 7" descr="Sellaphora_diversity"/>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53038" y="2009775"/>
            <a:ext cx="3735387" cy="48418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3318" name="Picture 8"/>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525" y="3243263"/>
            <a:ext cx="2909888" cy="1879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3319" name="Text Box 9"/>
          <p:cNvSpPr txBox="1">
            <a:spLocks noChangeArrowheads="1"/>
          </p:cNvSpPr>
          <p:nvPr/>
        </p:nvSpPr>
        <p:spPr bwMode="auto">
          <a:xfrm>
            <a:off x="2959100" y="3276600"/>
            <a:ext cx="1839913" cy="304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spcBef>
                <a:spcPct val="20000"/>
              </a:spcBef>
              <a:buClr>
                <a:schemeClr val="tx2"/>
              </a:buClr>
              <a:buSzPct val="70000"/>
              <a:buFont typeface="Wingdings" panose="05000000000000000000" pitchFamily="2" charset="2"/>
              <a:buChar char="l"/>
              <a:defRPr sz="24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0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9pPr>
          </a:lstStyle>
          <a:p>
            <a:pPr eaLnBrk="1" hangingPunct="1">
              <a:spcBef>
                <a:spcPct val="0"/>
              </a:spcBef>
              <a:buClrTx/>
              <a:buSzTx/>
              <a:buFontTx/>
              <a:buNone/>
            </a:pPr>
            <a:r>
              <a:rPr lang="nl-BE" altLang="en-US" sz="1400">
                <a:cs typeface="Arial" panose="020B0604020202020204" pitchFamily="34" charset="0"/>
              </a:rPr>
              <a:t> ←</a:t>
            </a:r>
            <a:r>
              <a:rPr lang="nl-BE" altLang="en-US" sz="1400"/>
              <a:t>[coccolithophores]</a:t>
            </a:r>
            <a:endParaRPr lang="nl-NL" altLang="en-US" sz="1400"/>
          </a:p>
        </p:txBody>
      </p:sp>
      <p:sp>
        <p:nvSpPr>
          <p:cNvPr id="13320" name="Text Box 10"/>
          <p:cNvSpPr txBox="1">
            <a:spLocks noChangeArrowheads="1"/>
          </p:cNvSpPr>
          <p:nvPr/>
        </p:nvSpPr>
        <p:spPr bwMode="auto">
          <a:xfrm>
            <a:off x="3238500" y="3606800"/>
            <a:ext cx="2078038" cy="5794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spcBef>
                <a:spcPct val="20000"/>
              </a:spcBef>
              <a:buClr>
                <a:schemeClr val="tx2"/>
              </a:buClr>
              <a:buSzPct val="70000"/>
              <a:buFont typeface="Wingdings" panose="05000000000000000000" pitchFamily="2" charset="2"/>
              <a:buChar char="l"/>
              <a:defRPr sz="24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0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9pPr>
          </a:lstStyle>
          <a:p>
            <a:pPr eaLnBrk="1" hangingPunct="1">
              <a:spcBef>
                <a:spcPct val="0"/>
              </a:spcBef>
              <a:buClrTx/>
              <a:buSzTx/>
              <a:buFontTx/>
              <a:buNone/>
            </a:pPr>
            <a:r>
              <a:rPr lang="nl-BE" altLang="en-US" sz="1400"/>
              <a:t>[</a:t>
            </a:r>
            <a:r>
              <a:rPr lang="nl-BE" altLang="en-US" sz="1400" i="1"/>
              <a:t>Sellaphora</a:t>
            </a:r>
            <a:r>
              <a:rPr lang="nl-BE" altLang="en-US" sz="1400"/>
              <a:t> diatoms] </a:t>
            </a:r>
            <a:r>
              <a:rPr lang="nl-BE" altLang="en-US" sz="1800"/>
              <a:t>→</a:t>
            </a:r>
          </a:p>
          <a:p>
            <a:pPr eaLnBrk="1" hangingPunct="1">
              <a:spcBef>
                <a:spcPct val="0"/>
              </a:spcBef>
              <a:buClrTx/>
              <a:buSzTx/>
              <a:buFontTx/>
              <a:buNone/>
            </a:pPr>
            <a:endParaRPr lang="nl-NL" altLang="en-US" sz="140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2" name="Picture 2" descr="D:\Fleliaer\My Documents\Congressen\2011_5thEPC_Rodos\figures_presentation\pb&amp;p.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22388" y="3898870"/>
            <a:ext cx="6778625" cy="2352675"/>
          </a:xfrm>
          <a:prstGeom prst="rect">
            <a:avLst/>
          </a:prstGeom>
          <a:ln>
            <a:noFill/>
          </a:ln>
          <a:effectLst>
            <a:outerShdw blurRad="292100" dist="139700" dir="2700000" algn="tl" rotWithShape="0">
              <a:srgbClr val="333333">
                <a:alpha val="65000"/>
              </a:srgbClr>
            </a:outerShdw>
          </a:effectLst>
        </p:spPr>
      </p:pic>
      <p:sp>
        <p:nvSpPr>
          <p:cNvPr id="3" name="Title 1"/>
          <p:cNvSpPr txBox="1">
            <a:spLocks/>
          </p:cNvSpPr>
          <p:nvPr/>
        </p:nvSpPr>
        <p:spPr>
          <a:xfrm>
            <a:off x="311150" y="0"/>
            <a:ext cx="8832850" cy="850900"/>
          </a:xfrm>
          <a:prstGeom prst="rect">
            <a:avLst/>
          </a:prstGeom>
        </p:spPr>
        <p:txBody>
          <a:bodyPr anchor="ctr" anchorCtr="0">
            <a:normAutofit/>
          </a:bodyPr>
          <a:lstStyle/>
          <a:p>
            <a:pPr eaLnBrk="1" fontAlgn="auto" hangingPunct="1">
              <a:spcAft>
                <a:spcPts val="0"/>
              </a:spcAft>
              <a:defRPr/>
            </a:pPr>
            <a:r>
              <a:rPr lang="nl-BE" sz="2800" dirty="0">
                <a:solidFill>
                  <a:prstClr val="white">
                    <a:lumMod val="50000"/>
                  </a:prstClr>
                </a:solidFill>
                <a:latin typeface="Calibri"/>
              </a:rPr>
              <a:t>Multi-locus Bayesian species delimitation</a:t>
            </a:r>
          </a:p>
        </p:txBody>
      </p:sp>
      <p:sp>
        <p:nvSpPr>
          <p:cNvPr id="4" name="Rectangle 3"/>
          <p:cNvSpPr/>
          <p:nvPr/>
        </p:nvSpPr>
        <p:spPr>
          <a:xfrm>
            <a:off x="311150" y="822397"/>
            <a:ext cx="8557079" cy="3016210"/>
          </a:xfrm>
          <a:prstGeom prst="rect">
            <a:avLst/>
          </a:prstGeom>
        </p:spPr>
        <p:txBody>
          <a:bodyPr wrap="square">
            <a:spAutoFit/>
          </a:bodyPr>
          <a:lstStyle/>
          <a:p>
            <a:pPr marL="273050" lvl="1" indent="-273050" eaLnBrk="1" fontAlgn="auto" hangingPunct="1">
              <a:spcBef>
                <a:spcPts val="0"/>
              </a:spcBef>
              <a:spcAft>
                <a:spcPts val="600"/>
              </a:spcAft>
            </a:pPr>
            <a:r>
              <a:rPr lang="nl-BE" sz="2000" dirty="0">
                <a:solidFill>
                  <a:prstClr val="black"/>
                </a:solidFill>
                <a:latin typeface="Calibri"/>
              </a:rPr>
              <a:t>Bayesian method (BP&amp;P)</a:t>
            </a:r>
          </a:p>
          <a:p>
            <a:pPr marL="273050" lvl="1" indent="-273050" eaLnBrk="1" fontAlgn="auto" hangingPunct="1">
              <a:spcBef>
                <a:spcPts val="0"/>
              </a:spcBef>
              <a:spcAft>
                <a:spcPts val="600"/>
              </a:spcAft>
              <a:buFont typeface="Arial" pitchFamily="34" charset="0"/>
              <a:buChar char="•"/>
            </a:pPr>
            <a:r>
              <a:rPr lang="nl-BE" sz="2000" dirty="0">
                <a:solidFill>
                  <a:prstClr val="black"/>
                </a:solidFill>
                <a:latin typeface="Calibri"/>
              </a:rPr>
              <a:t>Multilocus sequence data</a:t>
            </a:r>
          </a:p>
          <a:p>
            <a:pPr marL="273050" lvl="1" indent="-273050" eaLnBrk="1" fontAlgn="auto" hangingPunct="1">
              <a:spcBef>
                <a:spcPts val="0"/>
              </a:spcBef>
              <a:spcAft>
                <a:spcPts val="600"/>
              </a:spcAft>
              <a:buFont typeface="Arial" pitchFamily="34" charset="0"/>
              <a:buChar char="•"/>
            </a:pPr>
            <a:r>
              <a:rPr lang="nl-BE" sz="2000" dirty="0">
                <a:solidFill>
                  <a:prstClr val="black"/>
                </a:solidFill>
                <a:latin typeface="Calibri"/>
              </a:rPr>
              <a:t>User-specified species tree</a:t>
            </a:r>
          </a:p>
          <a:p>
            <a:pPr marL="273050" lvl="1" indent="-273050" eaLnBrk="1" fontAlgn="auto" hangingPunct="1">
              <a:spcBef>
                <a:spcPts val="0"/>
              </a:spcBef>
              <a:spcAft>
                <a:spcPts val="600"/>
              </a:spcAft>
              <a:buFont typeface="Arial" pitchFamily="34" charset="0"/>
              <a:buChar char="•"/>
            </a:pPr>
            <a:r>
              <a:rPr lang="nl-BE" sz="2000" dirty="0">
                <a:solidFill>
                  <a:prstClr val="black"/>
                </a:solidFill>
                <a:latin typeface="Calibri"/>
              </a:rPr>
              <a:t>Prior information:</a:t>
            </a:r>
          </a:p>
          <a:p>
            <a:pPr marL="730250" lvl="2" indent="-273050" eaLnBrk="1" fontAlgn="auto" hangingPunct="1">
              <a:spcBef>
                <a:spcPts val="0"/>
              </a:spcBef>
              <a:spcAft>
                <a:spcPts val="600"/>
              </a:spcAft>
              <a:buFont typeface="Arial" pitchFamily="34" charset="0"/>
              <a:buChar char="•"/>
            </a:pPr>
            <a:r>
              <a:rPr lang="nl-BE" sz="2000" dirty="0">
                <a:solidFill>
                  <a:prstClr val="black"/>
                </a:solidFill>
                <a:latin typeface="Calibri"/>
              </a:rPr>
              <a:t>population size</a:t>
            </a:r>
            <a:r>
              <a:rPr lang="en-GB" sz="2000" i="1" dirty="0">
                <a:solidFill>
                  <a:prstClr val="black"/>
                </a:solidFill>
                <a:latin typeface="Calibri"/>
              </a:rPr>
              <a:t> </a:t>
            </a:r>
            <a:r>
              <a:rPr lang="en-GB" sz="2000" dirty="0">
                <a:solidFill>
                  <a:prstClr val="black"/>
                </a:solidFill>
                <a:latin typeface="Calibri"/>
              </a:rPr>
              <a:t>(Θ)</a:t>
            </a:r>
            <a:endParaRPr lang="nl-BE" sz="2000" dirty="0">
              <a:solidFill>
                <a:prstClr val="black"/>
              </a:solidFill>
              <a:latin typeface="Calibri"/>
            </a:endParaRPr>
          </a:p>
          <a:p>
            <a:pPr marL="730250" lvl="2" indent="-273050" eaLnBrk="1" fontAlgn="auto" hangingPunct="1">
              <a:spcBef>
                <a:spcPts val="0"/>
              </a:spcBef>
              <a:spcAft>
                <a:spcPts val="600"/>
              </a:spcAft>
              <a:buFont typeface="Arial" pitchFamily="34" charset="0"/>
              <a:buChar char="•"/>
            </a:pPr>
            <a:r>
              <a:rPr lang="nl-BE" sz="2000" dirty="0">
                <a:solidFill>
                  <a:prstClr val="black"/>
                </a:solidFill>
                <a:latin typeface="Calibri"/>
              </a:rPr>
              <a:t>divergence times (τ</a:t>
            </a:r>
            <a:r>
              <a:rPr lang="en-GB" sz="2000" baseline="-25000" dirty="0">
                <a:solidFill>
                  <a:prstClr val="black"/>
                </a:solidFill>
                <a:latin typeface="Calibri"/>
              </a:rPr>
              <a:t>0</a:t>
            </a:r>
            <a:r>
              <a:rPr lang="en-GB" sz="2000" dirty="0">
                <a:solidFill>
                  <a:prstClr val="black"/>
                </a:solidFill>
                <a:latin typeface="Calibri"/>
              </a:rPr>
              <a:t>) </a:t>
            </a:r>
            <a:endParaRPr lang="nl-BE" sz="2000" dirty="0">
              <a:solidFill>
                <a:prstClr val="black"/>
              </a:solidFill>
              <a:latin typeface="Calibri"/>
            </a:endParaRPr>
          </a:p>
          <a:p>
            <a:pPr marL="273050" lvl="1" indent="-273050" eaLnBrk="1" fontAlgn="auto" hangingPunct="1">
              <a:spcBef>
                <a:spcPts val="0"/>
              </a:spcBef>
              <a:spcAft>
                <a:spcPts val="600"/>
              </a:spcAft>
              <a:buFont typeface="Arial" pitchFamily="34" charset="0"/>
              <a:buChar char="•"/>
            </a:pPr>
            <a:r>
              <a:rPr lang="fr-FR" sz="2000" dirty="0" err="1">
                <a:solidFill>
                  <a:prstClr val="black"/>
                </a:solidFill>
                <a:latin typeface="Calibri"/>
              </a:rPr>
              <a:t>Reversible</a:t>
            </a:r>
            <a:r>
              <a:rPr lang="fr-FR" sz="2000" dirty="0">
                <a:solidFill>
                  <a:prstClr val="black"/>
                </a:solidFill>
                <a:latin typeface="Calibri"/>
              </a:rPr>
              <a:t>-</a:t>
            </a:r>
            <a:r>
              <a:rPr lang="fr-FR" sz="2000" dirty="0" err="1">
                <a:solidFill>
                  <a:prstClr val="black"/>
                </a:solidFill>
                <a:latin typeface="Calibri"/>
              </a:rPr>
              <a:t>jump</a:t>
            </a:r>
            <a:r>
              <a:rPr lang="fr-FR" sz="2000" dirty="0">
                <a:solidFill>
                  <a:prstClr val="black"/>
                </a:solidFill>
                <a:latin typeface="Calibri"/>
              </a:rPr>
              <a:t> Markov </a:t>
            </a:r>
            <a:r>
              <a:rPr lang="fr-FR" sz="2000" dirty="0" err="1">
                <a:solidFill>
                  <a:prstClr val="black"/>
                </a:solidFill>
                <a:latin typeface="Calibri"/>
              </a:rPr>
              <a:t>chain</a:t>
            </a:r>
            <a:r>
              <a:rPr lang="fr-FR" sz="2000" dirty="0">
                <a:solidFill>
                  <a:prstClr val="black"/>
                </a:solidFill>
                <a:latin typeface="Calibri"/>
              </a:rPr>
              <a:t> Monte Carlo (</a:t>
            </a:r>
            <a:r>
              <a:rPr lang="nl-BE" sz="2000" dirty="0">
                <a:solidFill>
                  <a:prstClr val="black"/>
                </a:solidFill>
                <a:latin typeface="Calibri"/>
              </a:rPr>
              <a:t>rjMCMC): estimates posterior distribution for species delimitation models</a:t>
            </a:r>
            <a:endParaRPr lang="en-GB" sz="2000" dirty="0">
              <a:solidFill>
                <a:prstClr val="black"/>
              </a:solidFill>
              <a:latin typeface="Calibri"/>
            </a:endParaRPr>
          </a:p>
        </p:txBody>
      </p:sp>
      <p:sp>
        <p:nvSpPr>
          <p:cNvPr id="5" name="Rectangle 4"/>
          <p:cNvSpPr/>
          <p:nvPr/>
        </p:nvSpPr>
        <p:spPr>
          <a:xfrm>
            <a:off x="6688849" y="6376988"/>
            <a:ext cx="2354427" cy="369332"/>
          </a:xfrm>
          <a:prstGeom prst="rect">
            <a:avLst/>
          </a:prstGeom>
        </p:spPr>
        <p:txBody>
          <a:bodyPr wrap="none">
            <a:spAutoFit/>
          </a:bodyPr>
          <a:lstStyle/>
          <a:p>
            <a:pPr eaLnBrk="1" fontAlgn="auto" hangingPunct="1">
              <a:spcBef>
                <a:spcPts val="0"/>
              </a:spcBef>
              <a:spcAft>
                <a:spcPts val="0"/>
              </a:spcAft>
            </a:pPr>
            <a:r>
              <a:rPr lang="nl-BE" dirty="0">
                <a:solidFill>
                  <a:prstClr val="black"/>
                </a:solidFill>
                <a:latin typeface="Calibri"/>
              </a:rPr>
              <a:t>[Yang &amp; Rannala 2010] </a:t>
            </a:r>
            <a:endParaRPr lang="en-US" dirty="0">
              <a:solidFill>
                <a:prstClr val="black"/>
              </a:solidFill>
              <a:latin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892546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cstate="print"/>
          <a:srcRect/>
          <a:stretch>
            <a:fillRect/>
          </a:stretch>
        </p:blipFill>
        <p:spPr bwMode="auto">
          <a:xfrm>
            <a:off x="5188966" y="0"/>
            <a:ext cx="3493431" cy="4157472"/>
          </a:xfrm>
          <a:prstGeom prst="rect">
            <a:avLst/>
          </a:prstGeom>
          <a:noFill/>
          <a:ln w="9525">
            <a:noFill/>
            <a:miter lim="800000"/>
            <a:headEnd/>
            <a:tailEnd/>
          </a:ln>
        </p:spPr>
      </p:pic>
      <p:pic>
        <p:nvPicPr>
          <p:cNvPr id="4101" name="Picture 5"/>
          <p:cNvPicPr>
            <a:picLocks noChangeAspect="1" noChangeArrowheads="1"/>
          </p:cNvPicPr>
          <p:nvPr/>
        </p:nvPicPr>
        <p:blipFill>
          <a:blip r:embed="rId4" cstate="print"/>
          <a:srcRect/>
          <a:stretch>
            <a:fillRect/>
          </a:stretch>
        </p:blipFill>
        <p:spPr bwMode="auto">
          <a:xfrm>
            <a:off x="5169407" y="4284058"/>
            <a:ext cx="3645409" cy="2415708"/>
          </a:xfrm>
          <a:prstGeom prst="rect">
            <a:avLst/>
          </a:prstGeom>
          <a:ln>
            <a:noFill/>
          </a:ln>
          <a:effectLst>
            <a:outerShdw blurRad="292100" dist="139700" dir="2700000" algn="tl" rotWithShape="0">
              <a:srgbClr val="333333">
                <a:alpha val="65000"/>
              </a:srgbClr>
            </a:outerShdw>
          </a:effectLst>
        </p:spPr>
      </p:pic>
      <p:pic>
        <p:nvPicPr>
          <p:cNvPr id="4102" name="Picture 6"/>
          <p:cNvPicPr>
            <a:picLocks noChangeAspect="1" noChangeArrowheads="1"/>
          </p:cNvPicPr>
          <p:nvPr/>
        </p:nvPicPr>
        <p:blipFill>
          <a:blip r:embed="rId5" cstate="print"/>
          <a:srcRect/>
          <a:stretch>
            <a:fillRect/>
          </a:stretch>
        </p:blipFill>
        <p:spPr bwMode="auto">
          <a:xfrm>
            <a:off x="101597" y="2133599"/>
            <a:ext cx="4934859" cy="3214373"/>
          </a:xfrm>
          <a:prstGeom prst="rect">
            <a:avLst/>
          </a:prstGeom>
          <a:noFill/>
          <a:ln w="9525">
            <a:noFill/>
            <a:miter lim="800000"/>
            <a:headEnd/>
            <a:tailEnd/>
          </a:ln>
        </p:spPr>
      </p:pic>
      <p:pic>
        <p:nvPicPr>
          <p:cNvPr id="4103" name="Picture 7"/>
          <p:cNvPicPr>
            <a:picLocks noChangeAspect="1" noChangeArrowheads="1"/>
          </p:cNvPicPr>
          <p:nvPr/>
        </p:nvPicPr>
        <p:blipFill>
          <a:blip r:embed="rId6" cstate="print"/>
          <a:srcRect/>
          <a:stretch>
            <a:fillRect/>
          </a:stretch>
        </p:blipFill>
        <p:spPr bwMode="auto">
          <a:xfrm>
            <a:off x="43543" y="399825"/>
            <a:ext cx="5094514" cy="1532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938132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611" name="Picture 3" descr="D:\Fleliaer\My Documents\Congressen\2011_5thEPC_Rodos\Portieria_distribution.jpg"/>
          <p:cNvPicPr>
            <a:picLocks noChangeAspect="1" noChangeArrowheads="1"/>
          </p:cNvPicPr>
          <p:nvPr/>
        </p:nvPicPr>
        <p:blipFill>
          <a:blip r:embed="rId3" cstate="print"/>
          <a:srcRect l="9209" t="17649" r="23209" b="20063"/>
          <a:stretch>
            <a:fillRect/>
          </a:stretch>
        </p:blipFill>
        <p:spPr bwMode="auto">
          <a:xfrm>
            <a:off x="5254173" y="881098"/>
            <a:ext cx="3643086" cy="2185037"/>
          </a:xfrm>
          <a:prstGeom prst="rect">
            <a:avLst/>
          </a:prstGeom>
          <a:noFill/>
        </p:spPr>
      </p:pic>
      <p:pic>
        <p:nvPicPr>
          <p:cNvPr id="68612" name="Picture 4" descr="D:\Fleliaer\My Documents\Congressen\2011_5thEPC_Rodos\Portieria_morphology.jpg"/>
          <p:cNvPicPr>
            <a:picLocks noChangeAspect="1" noChangeArrowheads="1"/>
          </p:cNvPicPr>
          <p:nvPr/>
        </p:nvPicPr>
        <p:blipFill>
          <a:blip r:embed="rId4" cstate="print"/>
          <a:srcRect/>
          <a:stretch>
            <a:fillRect/>
          </a:stretch>
        </p:blipFill>
        <p:spPr bwMode="auto">
          <a:xfrm>
            <a:off x="288016" y="853440"/>
            <a:ext cx="4709729" cy="5769028"/>
          </a:xfrm>
          <a:prstGeom prst="rect">
            <a:avLst/>
          </a:prstGeom>
          <a:noFill/>
        </p:spPr>
      </p:pic>
      <p:sp>
        <p:nvSpPr>
          <p:cNvPr id="7" name="TextBox 6"/>
          <p:cNvSpPr txBox="1"/>
          <p:nvPr/>
        </p:nvSpPr>
        <p:spPr>
          <a:xfrm>
            <a:off x="5253279" y="3715658"/>
            <a:ext cx="1712686" cy="1477328"/>
          </a:xfrm>
          <a:prstGeom prst="rect">
            <a:avLst/>
          </a:prstGeom>
          <a:noFill/>
        </p:spPr>
        <p:txBody>
          <a:bodyPr wrap="square" rtlCol="0">
            <a:spAutoFit/>
          </a:bodyPr>
          <a:lstStyle/>
          <a:p>
            <a:pPr eaLnBrk="1" fontAlgn="auto" hangingPunct="1">
              <a:spcBef>
                <a:spcPts val="0"/>
              </a:spcBef>
              <a:spcAft>
                <a:spcPts val="0"/>
              </a:spcAft>
            </a:pPr>
            <a:r>
              <a:rPr lang="nl-BE" i="1" dirty="0">
                <a:solidFill>
                  <a:prstClr val="black"/>
                </a:solidFill>
                <a:latin typeface="Calibri"/>
              </a:rPr>
              <a:t>P. hornemannii</a:t>
            </a:r>
          </a:p>
          <a:p>
            <a:pPr eaLnBrk="1" fontAlgn="auto" hangingPunct="1">
              <a:spcBef>
                <a:spcPts val="0"/>
              </a:spcBef>
              <a:spcAft>
                <a:spcPts val="0"/>
              </a:spcAft>
            </a:pPr>
            <a:r>
              <a:rPr lang="nl-BE" i="1" dirty="0">
                <a:solidFill>
                  <a:prstClr val="black"/>
                </a:solidFill>
                <a:latin typeface="Calibri"/>
              </a:rPr>
              <a:t>P. spinulosa</a:t>
            </a:r>
          </a:p>
          <a:p>
            <a:pPr eaLnBrk="1" fontAlgn="auto" hangingPunct="1">
              <a:spcBef>
                <a:spcPts val="0"/>
              </a:spcBef>
              <a:spcAft>
                <a:spcPts val="0"/>
              </a:spcAft>
            </a:pPr>
            <a:r>
              <a:rPr lang="nl-BE" i="1" dirty="0">
                <a:solidFill>
                  <a:prstClr val="black"/>
                </a:solidFill>
                <a:latin typeface="Calibri"/>
              </a:rPr>
              <a:t>P. japonica</a:t>
            </a:r>
          </a:p>
          <a:p>
            <a:pPr eaLnBrk="1" fontAlgn="auto" hangingPunct="1">
              <a:spcBef>
                <a:spcPts val="0"/>
              </a:spcBef>
              <a:spcAft>
                <a:spcPts val="0"/>
              </a:spcAft>
            </a:pPr>
            <a:r>
              <a:rPr lang="nl-BE" i="1" dirty="0">
                <a:solidFill>
                  <a:prstClr val="black"/>
                </a:solidFill>
                <a:latin typeface="Calibri"/>
              </a:rPr>
              <a:t>P. tripinnata</a:t>
            </a:r>
          </a:p>
          <a:p>
            <a:pPr eaLnBrk="1" fontAlgn="auto" hangingPunct="1">
              <a:spcBef>
                <a:spcPts val="0"/>
              </a:spcBef>
              <a:spcAft>
                <a:spcPts val="0"/>
              </a:spcAft>
            </a:pPr>
            <a:r>
              <a:rPr lang="nl-BE" i="1" dirty="0">
                <a:solidFill>
                  <a:prstClr val="black"/>
                </a:solidFill>
                <a:latin typeface="Calibri"/>
              </a:rPr>
              <a:t>P. harveyii</a:t>
            </a:r>
          </a:p>
        </p:txBody>
      </p:sp>
      <p:sp>
        <p:nvSpPr>
          <p:cNvPr id="8" name="Rectangle 7"/>
          <p:cNvSpPr/>
          <p:nvPr/>
        </p:nvSpPr>
        <p:spPr>
          <a:xfrm>
            <a:off x="7119087" y="3919628"/>
            <a:ext cx="2024913" cy="707886"/>
          </a:xfrm>
          <a:prstGeom prst="rect">
            <a:avLst/>
          </a:prstGeom>
        </p:spPr>
        <p:txBody>
          <a:bodyPr wrap="none">
            <a:spAutoFit/>
          </a:bodyPr>
          <a:lstStyle/>
          <a:p>
            <a:pPr eaLnBrk="1" fontAlgn="auto" hangingPunct="1">
              <a:spcBef>
                <a:spcPts val="0"/>
              </a:spcBef>
              <a:spcAft>
                <a:spcPts val="0"/>
              </a:spcAft>
            </a:pPr>
            <a:r>
              <a:rPr lang="nl-BE" sz="2000" dirty="0">
                <a:solidFill>
                  <a:prstClr val="black"/>
                </a:solidFill>
                <a:latin typeface="Calibri"/>
              </a:rPr>
              <a:t>Wiseman (1973): </a:t>
            </a:r>
          </a:p>
          <a:p>
            <a:pPr eaLnBrk="1" fontAlgn="auto" hangingPunct="1">
              <a:spcBef>
                <a:spcPts val="0"/>
              </a:spcBef>
              <a:spcAft>
                <a:spcPts val="0"/>
              </a:spcAft>
            </a:pPr>
            <a:r>
              <a:rPr lang="nl-BE" sz="2000" b="1" i="1" dirty="0">
                <a:solidFill>
                  <a:prstClr val="black"/>
                </a:solidFill>
                <a:latin typeface="Calibri"/>
              </a:rPr>
              <a:t>P. hornemannii</a:t>
            </a:r>
          </a:p>
        </p:txBody>
      </p:sp>
      <p:sp>
        <p:nvSpPr>
          <p:cNvPr id="9" name="Right Brace 8"/>
          <p:cNvSpPr/>
          <p:nvPr/>
        </p:nvSpPr>
        <p:spPr>
          <a:xfrm>
            <a:off x="6820823" y="3701143"/>
            <a:ext cx="188686" cy="1422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nl-BE">
              <a:solidFill>
                <a:prstClr val="black"/>
              </a:solidFill>
            </a:endParaRPr>
          </a:p>
        </p:txBody>
      </p:sp>
      <p:sp>
        <p:nvSpPr>
          <p:cNvPr id="11" name="Rectangle 10"/>
          <p:cNvSpPr/>
          <p:nvPr/>
        </p:nvSpPr>
        <p:spPr>
          <a:xfrm>
            <a:off x="6946106" y="1421606"/>
            <a:ext cx="216694" cy="4071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10" name="Title 1"/>
          <p:cNvSpPr txBox="1">
            <a:spLocks/>
          </p:cNvSpPr>
          <p:nvPr/>
        </p:nvSpPr>
        <p:spPr>
          <a:xfrm>
            <a:off x="311150" y="0"/>
            <a:ext cx="8832850" cy="850900"/>
          </a:xfrm>
          <a:prstGeom prst="rect">
            <a:avLst/>
          </a:prstGeom>
        </p:spPr>
        <p:txBody>
          <a:bodyPr anchor="ctr" anchorCtr="0">
            <a:normAutofit/>
          </a:bodyPr>
          <a:lstStyle/>
          <a:p>
            <a:pPr eaLnBrk="1" fontAlgn="auto" hangingPunct="1">
              <a:spcAft>
                <a:spcPts val="0"/>
              </a:spcAft>
              <a:defRPr/>
            </a:pPr>
            <a:r>
              <a:rPr lang="nl-BE" sz="2800" i="1" dirty="0">
                <a:solidFill>
                  <a:prstClr val="white">
                    <a:lumMod val="50000"/>
                  </a:prstClr>
                </a:solidFill>
                <a:latin typeface="Calibri"/>
              </a:rPr>
              <a:t>Portieria</a:t>
            </a:r>
          </a:p>
        </p:txBody>
      </p:sp>
      <p:sp>
        <p:nvSpPr>
          <p:cNvPr id="12" name="Rectangle 11"/>
          <p:cNvSpPr/>
          <p:nvPr/>
        </p:nvSpPr>
        <p:spPr>
          <a:xfrm>
            <a:off x="6771054" y="6363311"/>
            <a:ext cx="2372946" cy="307777"/>
          </a:xfrm>
          <a:prstGeom prst="rect">
            <a:avLst/>
          </a:prstGeom>
        </p:spPr>
        <p:txBody>
          <a:bodyPr wrap="square">
            <a:spAutoFit/>
          </a:bodyPr>
          <a:lstStyle/>
          <a:p>
            <a:pPr eaLnBrk="1" fontAlgn="auto" hangingPunct="1">
              <a:spcBef>
                <a:spcPts val="0"/>
              </a:spcBef>
              <a:spcAft>
                <a:spcPts val="0"/>
              </a:spcAft>
            </a:pPr>
            <a:r>
              <a:rPr lang="en-US" sz="1400" dirty="0">
                <a:solidFill>
                  <a:prstClr val="black"/>
                </a:solidFill>
                <a:latin typeface="Calibri"/>
              </a:rPr>
              <a:t>[</a:t>
            </a:r>
            <a:r>
              <a:rPr lang="nl-BE" sz="1400" dirty="0">
                <a:solidFill>
                  <a:prstClr val="black"/>
                </a:solidFill>
                <a:latin typeface="Calibri"/>
              </a:rPr>
              <a:t>Payo et al. unpublished]</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036720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5" descr="D:\Fleliaer\My Documents\Congressen\2011_5thEPC_Rodos\Portieria_Fig_2_GMYC.jpg"/>
          <p:cNvPicPr>
            <a:picLocks noChangeAspect="1" noChangeArrowheads="1"/>
          </p:cNvPicPr>
          <p:nvPr/>
        </p:nvPicPr>
        <p:blipFill>
          <a:blip r:embed="rId3" cstate="print"/>
          <a:srcRect/>
          <a:stretch>
            <a:fillRect/>
          </a:stretch>
        </p:blipFill>
        <p:spPr bwMode="auto">
          <a:xfrm>
            <a:off x="3741737" y="178594"/>
            <a:ext cx="4209036" cy="6450012"/>
          </a:xfrm>
          <a:prstGeom prst="rect">
            <a:avLst/>
          </a:prstGeom>
          <a:noFill/>
        </p:spPr>
      </p:pic>
      <p:pic>
        <p:nvPicPr>
          <p:cNvPr id="69635" name="Picture 3" descr="D:\Fleliaer\My Documents\Congressen\2011_5thEPC_Rodos\Portieria_philippine_sampling.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57400" y="1512888"/>
            <a:ext cx="2139950" cy="3024187"/>
          </a:xfrm>
          <a:prstGeom prst="rect">
            <a:avLst/>
          </a:prstGeom>
          <a:ln>
            <a:noFill/>
          </a:ln>
          <a:effectLst>
            <a:outerShdw blurRad="292100" dist="139700" dir="2700000" algn="tl" rotWithShape="0">
              <a:srgbClr val="333333">
                <a:alpha val="65000"/>
              </a:srgbClr>
            </a:outerShdw>
          </a:effectLst>
        </p:spPr>
      </p:pic>
      <p:pic>
        <p:nvPicPr>
          <p:cNvPr id="69634" name="Picture 2" descr="D:\Fleliaer\My Documents\Congressen\2011_5thEPC_Rodos\Portieria_.jpg"/>
          <p:cNvPicPr>
            <a:picLocks noChangeAspect="1" noChangeArrowheads="1"/>
          </p:cNvPicPr>
          <p:nvPr/>
        </p:nvPicPr>
        <p:blipFill>
          <a:blip r:embed="rId5" cstate="print">
            <a:clrChange>
              <a:clrFrom>
                <a:srgbClr val="FFFFFF"/>
              </a:clrFrom>
              <a:clrTo>
                <a:srgbClr val="FFFFFF">
                  <a:alpha val="0"/>
                </a:srgbClr>
              </a:clrTo>
            </a:clrChange>
            <a:lum contrast="10000"/>
          </a:blip>
          <a:srcRect/>
          <a:stretch>
            <a:fillRect/>
          </a:stretch>
        </p:blipFill>
        <p:spPr bwMode="auto">
          <a:xfrm rot="846157">
            <a:off x="283467" y="3601756"/>
            <a:ext cx="3074414" cy="2819931"/>
          </a:xfrm>
          <a:prstGeom prst="rect">
            <a:avLst/>
          </a:prstGeom>
          <a:noFill/>
        </p:spPr>
      </p:pic>
      <p:sp>
        <p:nvSpPr>
          <p:cNvPr id="6" name="Title 1"/>
          <p:cNvSpPr txBox="1">
            <a:spLocks/>
          </p:cNvSpPr>
          <p:nvPr/>
        </p:nvSpPr>
        <p:spPr>
          <a:xfrm>
            <a:off x="311150" y="0"/>
            <a:ext cx="8832850" cy="850900"/>
          </a:xfrm>
          <a:prstGeom prst="rect">
            <a:avLst/>
          </a:prstGeom>
        </p:spPr>
        <p:txBody>
          <a:bodyPr anchor="ctr" anchorCtr="0">
            <a:normAutofit/>
          </a:bodyPr>
          <a:lstStyle/>
          <a:p>
            <a:pPr eaLnBrk="1" fontAlgn="auto" hangingPunct="1">
              <a:spcAft>
                <a:spcPts val="0"/>
              </a:spcAft>
              <a:defRPr/>
            </a:pPr>
            <a:r>
              <a:rPr lang="nl-BE" sz="2800" i="1" dirty="0">
                <a:solidFill>
                  <a:prstClr val="white">
                    <a:lumMod val="50000"/>
                  </a:prstClr>
                </a:solidFill>
                <a:latin typeface="Calibri"/>
              </a:rPr>
              <a:t>Portieria</a:t>
            </a:r>
            <a:r>
              <a:rPr lang="nl-BE" sz="2800" dirty="0">
                <a:solidFill>
                  <a:prstClr val="white">
                    <a:lumMod val="50000"/>
                  </a:prstClr>
                </a:solidFill>
                <a:latin typeface="Calibri"/>
              </a:rPr>
              <a:t>: GMYC analysis</a:t>
            </a:r>
          </a:p>
        </p:txBody>
      </p:sp>
      <p:sp>
        <p:nvSpPr>
          <p:cNvPr id="8" name="TextBox 7"/>
          <p:cNvSpPr txBox="1"/>
          <p:nvPr/>
        </p:nvSpPr>
        <p:spPr>
          <a:xfrm>
            <a:off x="260350" y="793418"/>
            <a:ext cx="3534942" cy="1015663"/>
          </a:xfrm>
          <a:prstGeom prst="rect">
            <a:avLst/>
          </a:prstGeom>
          <a:noFill/>
        </p:spPr>
        <p:txBody>
          <a:bodyPr wrap="none" rtlCol="0">
            <a:spAutoFit/>
          </a:bodyPr>
          <a:lstStyle/>
          <a:p>
            <a:pPr eaLnBrk="1" fontAlgn="auto" hangingPunct="1">
              <a:spcBef>
                <a:spcPts val="0"/>
              </a:spcBef>
              <a:spcAft>
                <a:spcPts val="600"/>
              </a:spcAft>
            </a:pPr>
            <a:r>
              <a:rPr lang="en-US" b="1" dirty="0">
                <a:solidFill>
                  <a:prstClr val="black"/>
                </a:solidFill>
                <a:latin typeface="Calibri"/>
              </a:rPr>
              <a:t>Philippines</a:t>
            </a:r>
            <a:r>
              <a:rPr lang="en-US" sz="1400" dirty="0">
                <a:solidFill>
                  <a:prstClr val="black"/>
                </a:solidFill>
                <a:latin typeface="Calibri"/>
              </a:rPr>
              <a:t>: 265 </a:t>
            </a:r>
            <a:r>
              <a:rPr lang="en-US" sz="1400" i="1" dirty="0" err="1">
                <a:solidFill>
                  <a:prstClr val="black"/>
                </a:solidFill>
                <a:latin typeface="Calibri"/>
              </a:rPr>
              <a:t>cox</a:t>
            </a:r>
            <a:r>
              <a:rPr lang="en-US" sz="1400" i="1" dirty="0">
                <a:solidFill>
                  <a:prstClr val="black"/>
                </a:solidFill>
                <a:latin typeface="Calibri"/>
              </a:rPr>
              <a:t> </a:t>
            </a:r>
            <a:r>
              <a:rPr lang="en-US" sz="1400" dirty="0">
                <a:solidFill>
                  <a:prstClr val="black"/>
                </a:solidFill>
                <a:latin typeface="Calibri"/>
              </a:rPr>
              <a:t>2-3 spacer sequences</a:t>
            </a:r>
            <a:endParaRPr lang="nl-BE" sz="1400" dirty="0">
              <a:solidFill>
                <a:prstClr val="black"/>
              </a:solidFill>
              <a:latin typeface="Calibri"/>
            </a:endParaRPr>
          </a:p>
          <a:p>
            <a:pPr eaLnBrk="1" fontAlgn="auto" hangingPunct="1">
              <a:spcBef>
                <a:spcPts val="0"/>
              </a:spcBef>
              <a:spcAft>
                <a:spcPts val="600"/>
              </a:spcAft>
            </a:pPr>
            <a:r>
              <a:rPr lang="it-IT" sz="1400" dirty="0">
                <a:solidFill>
                  <a:prstClr val="black"/>
                </a:solidFill>
                <a:latin typeface="Calibri"/>
              </a:rPr>
              <a:t>logL</a:t>
            </a:r>
            <a:r>
              <a:rPr lang="it-IT" sz="1400" baseline="-25000" dirty="0">
                <a:solidFill>
                  <a:prstClr val="black"/>
                </a:solidFill>
                <a:latin typeface="Calibri"/>
              </a:rPr>
              <a:t>GMYC</a:t>
            </a:r>
            <a:r>
              <a:rPr lang="it-IT" sz="1400" dirty="0">
                <a:solidFill>
                  <a:prstClr val="black"/>
                </a:solidFill>
                <a:latin typeface="Calibri"/>
              </a:rPr>
              <a:t>  = </a:t>
            </a:r>
            <a:r>
              <a:rPr lang="en-US" sz="1400" dirty="0">
                <a:solidFill>
                  <a:prstClr val="black"/>
                </a:solidFill>
                <a:latin typeface="Calibri"/>
              </a:rPr>
              <a:t>462.92 </a:t>
            </a:r>
            <a:r>
              <a:rPr lang="it-IT" sz="1400" dirty="0">
                <a:solidFill>
                  <a:prstClr val="black"/>
                </a:solidFill>
                <a:latin typeface="Calibri"/>
              </a:rPr>
              <a:t>&gt; logL</a:t>
            </a:r>
            <a:r>
              <a:rPr lang="it-IT" sz="1400" baseline="-25000" dirty="0">
                <a:solidFill>
                  <a:prstClr val="black"/>
                </a:solidFill>
                <a:latin typeface="Calibri"/>
              </a:rPr>
              <a:t>nul</a:t>
            </a:r>
            <a:r>
              <a:rPr lang="it-IT" sz="1400" dirty="0">
                <a:solidFill>
                  <a:prstClr val="black"/>
                </a:solidFill>
                <a:latin typeface="Calibri"/>
              </a:rPr>
              <a:t> = </a:t>
            </a:r>
            <a:r>
              <a:rPr lang="en-US" sz="1400" dirty="0">
                <a:solidFill>
                  <a:prstClr val="black"/>
                </a:solidFill>
                <a:latin typeface="Calibri"/>
              </a:rPr>
              <a:t>449.25</a:t>
            </a:r>
            <a:r>
              <a:rPr lang="it-IT" sz="1400" dirty="0">
                <a:solidFill>
                  <a:prstClr val="black"/>
                </a:solidFill>
                <a:latin typeface="Calibri"/>
              </a:rPr>
              <a:t>, p &lt; 0.001</a:t>
            </a:r>
            <a:endParaRPr lang="nl-BE" sz="1400" dirty="0">
              <a:solidFill>
                <a:prstClr val="black"/>
              </a:solidFill>
              <a:latin typeface="Calibri"/>
            </a:endParaRPr>
          </a:p>
          <a:p>
            <a:pPr eaLnBrk="1" fontAlgn="auto" hangingPunct="1">
              <a:spcBef>
                <a:spcPts val="0"/>
              </a:spcBef>
              <a:spcAft>
                <a:spcPts val="600"/>
              </a:spcAft>
            </a:pPr>
            <a:r>
              <a:rPr lang="en-US" b="1" dirty="0">
                <a:solidFill>
                  <a:prstClr val="black"/>
                </a:solidFill>
                <a:latin typeface="Calibri"/>
              </a:rPr>
              <a:t>21</a:t>
            </a:r>
            <a:r>
              <a:rPr lang="nl-BE" b="1" dirty="0">
                <a:solidFill>
                  <a:prstClr val="black"/>
                </a:solidFill>
                <a:latin typeface="Calibri"/>
              </a:rPr>
              <a:t> (</a:t>
            </a:r>
            <a:r>
              <a:rPr lang="en-US" dirty="0">
                <a:solidFill>
                  <a:prstClr val="black"/>
                </a:solidFill>
                <a:latin typeface="Calibri"/>
              </a:rPr>
              <a:t>19-24) </a:t>
            </a:r>
            <a:r>
              <a:rPr lang="nl-BE" b="1" dirty="0">
                <a:solidFill>
                  <a:prstClr val="black"/>
                </a:solidFill>
                <a:latin typeface="Calibri"/>
              </a:rPr>
              <a:t>GMYC clusters</a:t>
            </a:r>
            <a:endParaRPr lang="nl-BE" dirty="0">
              <a:solidFill>
                <a:prstClr val="black"/>
              </a:solidFill>
              <a:latin typeface="Calibri"/>
            </a:endParaRPr>
          </a:p>
        </p:txBody>
      </p:sp>
      <p:sp>
        <p:nvSpPr>
          <p:cNvPr id="7" name="Rectangle 6"/>
          <p:cNvSpPr/>
          <p:nvPr/>
        </p:nvSpPr>
        <p:spPr>
          <a:xfrm>
            <a:off x="7204807" y="6550223"/>
            <a:ext cx="1997807" cy="307777"/>
          </a:xfrm>
          <a:prstGeom prst="rect">
            <a:avLst/>
          </a:prstGeom>
        </p:spPr>
        <p:txBody>
          <a:bodyPr wrap="square">
            <a:spAutoFit/>
          </a:bodyPr>
          <a:lstStyle/>
          <a:p>
            <a:pPr eaLnBrk="1" fontAlgn="auto" hangingPunct="1">
              <a:spcBef>
                <a:spcPts val="0"/>
              </a:spcBef>
              <a:spcAft>
                <a:spcPts val="0"/>
              </a:spcAft>
            </a:pPr>
            <a:r>
              <a:rPr lang="en-US" sz="1400" dirty="0">
                <a:solidFill>
                  <a:prstClr val="black"/>
                </a:solidFill>
                <a:latin typeface="Calibri"/>
              </a:rPr>
              <a:t>[</a:t>
            </a:r>
            <a:r>
              <a:rPr lang="nl-BE" sz="1400" dirty="0">
                <a:solidFill>
                  <a:prstClr val="black"/>
                </a:solidFill>
                <a:latin typeface="Calibri"/>
              </a:rPr>
              <a:t>Payo et al. unpublished]</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51662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7588" name="Picture 4" descr="D:\Fleliaer\My Documents\Congressen\2011_5thEPC_Rodos\Portieria_Fig_3_gene_trees.jpg"/>
          <p:cNvPicPr>
            <a:picLocks noChangeAspect="1" noChangeArrowheads="1"/>
          </p:cNvPicPr>
          <p:nvPr/>
        </p:nvPicPr>
        <p:blipFill>
          <a:blip r:embed="rId3" cstate="print"/>
          <a:srcRect t="4005" b="2942"/>
          <a:stretch>
            <a:fillRect/>
          </a:stretch>
        </p:blipFill>
        <p:spPr bwMode="auto">
          <a:xfrm>
            <a:off x="428625" y="898879"/>
            <a:ext cx="8372475" cy="5849937"/>
          </a:xfrm>
          <a:prstGeom prst="rect">
            <a:avLst/>
          </a:prstGeom>
          <a:noFill/>
        </p:spPr>
      </p:pic>
      <p:grpSp>
        <p:nvGrpSpPr>
          <p:cNvPr id="13" name="Group 12"/>
          <p:cNvGrpSpPr/>
          <p:nvPr/>
        </p:nvGrpSpPr>
        <p:grpSpPr>
          <a:xfrm>
            <a:off x="1775460" y="864381"/>
            <a:ext cx="7056120" cy="2331720"/>
            <a:chOff x="1775460" y="864381"/>
            <a:chExt cx="7056120" cy="2331720"/>
          </a:xfrm>
        </p:grpSpPr>
        <p:sp>
          <p:nvSpPr>
            <p:cNvPr id="8" name="Rectangle 7"/>
            <p:cNvSpPr/>
            <p:nvPr/>
          </p:nvSpPr>
          <p:spPr>
            <a:xfrm>
              <a:off x="1775460" y="864381"/>
              <a:ext cx="1158240" cy="2324100"/>
            </a:xfrm>
            <a:prstGeom prst="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eaLnBrk="1" fontAlgn="auto" hangingPunct="1">
                <a:spcBef>
                  <a:spcPts val="0"/>
                </a:spcBef>
                <a:spcAft>
                  <a:spcPts val="0"/>
                </a:spcAft>
              </a:pPr>
              <a:endParaRPr lang="nl-BE">
                <a:solidFill>
                  <a:prstClr val="black"/>
                </a:solidFill>
              </a:endParaRPr>
            </a:p>
          </p:txBody>
        </p:sp>
        <p:sp>
          <p:nvSpPr>
            <p:cNvPr id="9" name="Rectangle 8"/>
            <p:cNvSpPr/>
            <p:nvPr/>
          </p:nvSpPr>
          <p:spPr>
            <a:xfrm>
              <a:off x="3901440" y="872001"/>
              <a:ext cx="1158240" cy="2324100"/>
            </a:xfrm>
            <a:prstGeom prst="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eaLnBrk="1" fontAlgn="auto" hangingPunct="1">
                <a:spcBef>
                  <a:spcPts val="0"/>
                </a:spcBef>
                <a:spcAft>
                  <a:spcPts val="0"/>
                </a:spcAft>
              </a:pPr>
              <a:endParaRPr lang="nl-BE">
                <a:solidFill>
                  <a:prstClr val="black"/>
                </a:solidFill>
              </a:endParaRPr>
            </a:p>
          </p:txBody>
        </p:sp>
        <p:sp>
          <p:nvSpPr>
            <p:cNvPr id="10" name="Rectangle 9"/>
            <p:cNvSpPr/>
            <p:nvPr/>
          </p:nvSpPr>
          <p:spPr>
            <a:xfrm>
              <a:off x="7330440" y="864381"/>
              <a:ext cx="1501140" cy="2324100"/>
            </a:xfrm>
            <a:prstGeom prst="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eaLnBrk="1" fontAlgn="auto" hangingPunct="1">
                <a:spcBef>
                  <a:spcPts val="0"/>
                </a:spcBef>
                <a:spcAft>
                  <a:spcPts val="0"/>
                </a:spcAft>
              </a:pPr>
              <a:endParaRPr lang="nl-BE">
                <a:solidFill>
                  <a:prstClr val="black"/>
                </a:solidFill>
              </a:endParaRPr>
            </a:p>
          </p:txBody>
        </p:sp>
      </p:grpSp>
      <p:sp>
        <p:nvSpPr>
          <p:cNvPr id="14" name="Title 1"/>
          <p:cNvSpPr txBox="1">
            <a:spLocks/>
          </p:cNvSpPr>
          <p:nvPr/>
        </p:nvSpPr>
        <p:spPr>
          <a:xfrm>
            <a:off x="311150" y="0"/>
            <a:ext cx="8832850" cy="850900"/>
          </a:xfrm>
          <a:prstGeom prst="rect">
            <a:avLst/>
          </a:prstGeom>
        </p:spPr>
        <p:txBody>
          <a:bodyPr anchor="ctr" anchorCtr="0">
            <a:normAutofit/>
          </a:bodyPr>
          <a:lstStyle/>
          <a:p>
            <a:pPr eaLnBrk="1" fontAlgn="auto" hangingPunct="1">
              <a:spcAft>
                <a:spcPts val="0"/>
              </a:spcAft>
              <a:defRPr/>
            </a:pPr>
            <a:r>
              <a:rPr lang="nl-BE" sz="2800" i="1" dirty="0">
                <a:solidFill>
                  <a:prstClr val="white">
                    <a:lumMod val="50000"/>
                  </a:prstClr>
                </a:solidFill>
                <a:latin typeface="Calibri"/>
              </a:rPr>
              <a:t>Portieria</a:t>
            </a:r>
            <a:r>
              <a:rPr lang="nl-BE" sz="2800" dirty="0">
                <a:solidFill>
                  <a:prstClr val="white">
                    <a:lumMod val="50000"/>
                  </a:prstClr>
                </a:solidFill>
                <a:latin typeface="Calibri"/>
              </a:rPr>
              <a:t>: gene trees</a:t>
            </a:r>
          </a:p>
        </p:txBody>
      </p:sp>
      <p:sp>
        <p:nvSpPr>
          <p:cNvPr id="7" name="TextBox 6"/>
          <p:cNvSpPr txBox="1"/>
          <p:nvPr/>
        </p:nvSpPr>
        <p:spPr>
          <a:xfrm>
            <a:off x="319914" y="721455"/>
            <a:ext cx="1391407" cy="338554"/>
          </a:xfrm>
          <a:prstGeom prst="rect">
            <a:avLst/>
          </a:prstGeom>
          <a:noFill/>
        </p:spPr>
        <p:txBody>
          <a:bodyPr wrap="none" rtlCol="0">
            <a:spAutoFit/>
          </a:bodyPr>
          <a:lstStyle/>
          <a:p>
            <a:pPr eaLnBrk="1" fontAlgn="auto" hangingPunct="1">
              <a:spcBef>
                <a:spcPts val="0"/>
              </a:spcBef>
              <a:spcAft>
                <a:spcPts val="0"/>
              </a:spcAft>
            </a:pPr>
            <a:r>
              <a:rPr lang="en-US" sz="1600" b="1" i="1" dirty="0" err="1">
                <a:solidFill>
                  <a:prstClr val="black"/>
                </a:solidFill>
                <a:latin typeface="Calibri"/>
              </a:rPr>
              <a:t>cox</a:t>
            </a:r>
            <a:r>
              <a:rPr lang="en-US" sz="1600" b="1" dirty="0">
                <a:solidFill>
                  <a:prstClr val="black"/>
                </a:solidFill>
                <a:latin typeface="Calibri"/>
              </a:rPr>
              <a:t> 2-3 spacer</a:t>
            </a:r>
          </a:p>
        </p:txBody>
      </p:sp>
      <p:sp>
        <p:nvSpPr>
          <p:cNvPr id="11" name="TextBox 10"/>
          <p:cNvSpPr txBox="1"/>
          <p:nvPr/>
        </p:nvSpPr>
        <p:spPr>
          <a:xfrm>
            <a:off x="3289111" y="721455"/>
            <a:ext cx="484428" cy="338554"/>
          </a:xfrm>
          <a:prstGeom prst="rect">
            <a:avLst/>
          </a:prstGeom>
          <a:noFill/>
        </p:spPr>
        <p:txBody>
          <a:bodyPr wrap="none" rtlCol="0">
            <a:spAutoFit/>
          </a:bodyPr>
          <a:lstStyle/>
          <a:p>
            <a:pPr eaLnBrk="1" fontAlgn="auto" hangingPunct="1">
              <a:spcBef>
                <a:spcPts val="0"/>
              </a:spcBef>
              <a:spcAft>
                <a:spcPts val="0"/>
              </a:spcAft>
            </a:pPr>
            <a:r>
              <a:rPr lang="en-US" sz="1600" b="1" dirty="0">
                <a:solidFill>
                  <a:prstClr val="black"/>
                </a:solidFill>
                <a:latin typeface="Calibri"/>
              </a:rPr>
              <a:t>EF2</a:t>
            </a:r>
          </a:p>
        </p:txBody>
      </p:sp>
      <p:sp>
        <p:nvSpPr>
          <p:cNvPr id="12" name="TextBox 11"/>
          <p:cNvSpPr txBox="1"/>
          <p:nvPr/>
        </p:nvSpPr>
        <p:spPr>
          <a:xfrm>
            <a:off x="6002338" y="721455"/>
            <a:ext cx="1293944" cy="338554"/>
          </a:xfrm>
          <a:prstGeom prst="rect">
            <a:avLst/>
          </a:prstGeom>
          <a:noFill/>
        </p:spPr>
        <p:txBody>
          <a:bodyPr wrap="none" rtlCol="0">
            <a:spAutoFit/>
          </a:bodyPr>
          <a:lstStyle/>
          <a:p>
            <a:pPr eaLnBrk="1" fontAlgn="auto" hangingPunct="1">
              <a:spcBef>
                <a:spcPts val="0"/>
              </a:spcBef>
              <a:spcAft>
                <a:spcPts val="0"/>
              </a:spcAft>
            </a:pPr>
            <a:r>
              <a:rPr lang="en-US" sz="1600" b="1" i="1" dirty="0" err="1">
                <a:solidFill>
                  <a:prstClr val="black"/>
                </a:solidFill>
                <a:latin typeface="Calibri"/>
              </a:rPr>
              <a:t>rbc</a:t>
            </a:r>
            <a:r>
              <a:rPr lang="en-US" sz="1600" b="1" dirty="0" err="1">
                <a:solidFill>
                  <a:prstClr val="black"/>
                </a:solidFill>
                <a:latin typeface="Calibri"/>
              </a:rPr>
              <a:t>L</a:t>
            </a:r>
            <a:r>
              <a:rPr lang="en-US" sz="1600" b="1" dirty="0">
                <a:solidFill>
                  <a:prstClr val="black"/>
                </a:solidFill>
                <a:latin typeface="Calibri"/>
              </a:rPr>
              <a:t> + spacer</a:t>
            </a:r>
          </a:p>
        </p:txBody>
      </p:sp>
      <p:sp>
        <p:nvSpPr>
          <p:cNvPr id="15" name="Rectangle 14"/>
          <p:cNvSpPr/>
          <p:nvPr/>
        </p:nvSpPr>
        <p:spPr>
          <a:xfrm>
            <a:off x="7204807" y="6550223"/>
            <a:ext cx="1997807" cy="307777"/>
          </a:xfrm>
          <a:prstGeom prst="rect">
            <a:avLst/>
          </a:prstGeom>
        </p:spPr>
        <p:txBody>
          <a:bodyPr wrap="square">
            <a:spAutoFit/>
          </a:bodyPr>
          <a:lstStyle/>
          <a:p>
            <a:pPr eaLnBrk="1" fontAlgn="auto" hangingPunct="1">
              <a:spcBef>
                <a:spcPts val="0"/>
              </a:spcBef>
              <a:spcAft>
                <a:spcPts val="0"/>
              </a:spcAft>
            </a:pPr>
            <a:r>
              <a:rPr lang="en-US" sz="1400" dirty="0">
                <a:solidFill>
                  <a:prstClr val="black"/>
                </a:solidFill>
                <a:latin typeface="Calibri"/>
              </a:rPr>
              <a:t>[</a:t>
            </a:r>
            <a:r>
              <a:rPr lang="nl-BE" sz="1400" dirty="0">
                <a:solidFill>
                  <a:prstClr val="black"/>
                </a:solidFill>
                <a:latin typeface="Calibri"/>
              </a:rPr>
              <a:t>Payo et al. unpublished]</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7384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658" name="Picture 2" descr="D:\Fleliaer\My Documents\Congressen\2011_5thEPC_Rodos\Portieria_Fig_4_BPP.jpg"/>
          <p:cNvPicPr>
            <a:picLocks noChangeAspect="1" noChangeArrowheads="1"/>
          </p:cNvPicPr>
          <p:nvPr/>
        </p:nvPicPr>
        <p:blipFill>
          <a:blip r:embed="rId3" cstate="print"/>
          <a:srcRect/>
          <a:stretch>
            <a:fillRect/>
          </a:stretch>
        </p:blipFill>
        <p:spPr bwMode="auto">
          <a:xfrm>
            <a:off x="2629087" y="1579074"/>
            <a:ext cx="3600965" cy="4865744"/>
          </a:xfrm>
          <a:prstGeom prst="rect">
            <a:avLst/>
          </a:prstGeom>
          <a:noFill/>
        </p:spPr>
      </p:pic>
      <p:pic>
        <p:nvPicPr>
          <p:cNvPr id="70659" name="Picture 3" descr="D:\Fleliaer\My Documents\Congressen\2011_5thEPC_Rodos\Portieria_Fig_4_BPP_split_up.jpg"/>
          <p:cNvPicPr>
            <a:picLocks noChangeAspect="1" noChangeArrowheads="1"/>
          </p:cNvPicPr>
          <p:nvPr/>
        </p:nvPicPr>
        <p:blipFill>
          <a:blip r:embed="rId4" cstate="print"/>
          <a:srcRect/>
          <a:stretch>
            <a:fillRect/>
          </a:stretch>
        </p:blipFill>
        <p:spPr bwMode="auto">
          <a:xfrm>
            <a:off x="6450105" y="2402662"/>
            <a:ext cx="2563837" cy="3856232"/>
          </a:xfrm>
          <a:prstGeom prst="rect">
            <a:avLst/>
          </a:prstGeom>
          <a:noFill/>
        </p:spPr>
      </p:pic>
      <p:sp>
        <p:nvSpPr>
          <p:cNvPr id="6" name="Rectangle 5"/>
          <p:cNvSpPr/>
          <p:nvPr/>
        </p:nvSpPr>
        <p:spPr>
          <a:xfrm>
            <a:off x="5473193" y="4108862"/>
            <a:ext cx="822832" cy="10502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cxnSp>
        <p:nvCxnSpPr>
          <p:cNvPr id="8" name="Straight Arrow Connector 7"/>
          <p:cNvCxnSpPr>
            <a:stCxn id="6" idx="3"/>
          </p:cNvCxnSpPr>
          <p:nvPr/>
        </p:nvCxnSpPr>
        <p:spPr>
          <a:xfrm flipV="1">
            <a:off x="6296025" y="4620196"/>
            <a:ext cx="319088" cy="137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11150" y="923362"/>
            <a:ext cx="3700950" cy="2062103"/>
          </a:xfrm>
          <a:prstGeom prst="rect">
            <a:avLst/>
          </a:prstGeom>
        </p:spPr>
        <p:txBody>
          <a:bodyPr wrap="square">
            <a:spAutoFit/>
          </a:bodyPr>
          <a:lstStyle/>
          <a:p>
            <a:pPr marL="0" lvl="1" eaLnBrk="1" fontAlgn="auto" hangingPunct="1">
              <a:spcBef>
                <a:spcPts val="0"/>
              </a:spcBef>
              <a:spcAft>
                <a:spcPts val="600"/>
              </a:spcAft>
            </a:pPr>
            <a:r>
              <a:rPr lang="nl-BE" dirty="0">
                <a:solidFill>
                  <a:prstClr val="black"/>
                </a:solidFill>
                <a:latin typeface="Calibri"/>
              </a:rPr>
              <a:t>Species tree: *BEAST (cox / EF / rbcL)</a:t>
            </a:r>
          </a:p>
          <a:p>
            <a:pPr marL="0" lvl="1" eaLnBrk="1" fontAlgn="auto" hangingPunct="1">
              <a:spcBef>
                <a:spcPts val="0"/>
              </a:spcBef>
              <a:spcAft>
                <a:spcPts val="600"/>
              </a:spcAft>
            </a:pPr>
            <a:r>
              <a:rPr lang="en-GB" dirty="0">
                <a:solidFill>
                  <a:prstClr val="black"/>
                </a:solidFill>
                <a:latin typeface="Calibri"/>
              </a:rPr>
              <a:t>Bayesian species delimitation: BP&amp;P</a:t>
            </a:r>
          </a:p>
          <a:p>
            <a:pPr marL="171450" lvl="1" indent="-171450" eaLnBrk="1" fontAlgn="auto" hangingPunct="1">
              <a:spcBef>
                <a:spcPts val="0"/>
              </a:spcBef>
              <a:spcAft>
                <a:spcPts val="0"/>
              </a:spcAft>
            </a:pPr>
            <a:r>
              <a:rPr lang="en-GB" sz="1600" dirty="0">
                <a:solidFill>
                  <a:prstClr val="black"/>
                </a:solidFill>
                <a:latin typeface="Calibri"/>
              </a:rPr>
              <a:t>	3 prior combinations</a:t>
            </a:r>
          </a:p>
          <a:p>
            <a:pPr marL="361950" lvl="2" indent="-171450" eaLnBrk="1" fontAlgn="auto" hangingPunct="1">
              <a:spcBef>
                <a:spcPts val="0"/>
              </a:spcBef>
              <a:spcAft>
                <a:spcPts val="0"/>
              </a:spcAft>
              <a:buFont typeface="Arial" pitchFamily="34" charset="0"/>
              <a:buChar char="•"/>
            </a:pPr>
            <a:r>
              <a:rPr lang="en-GB" sz="1600" dirty="0">
                <a:solidFill>
                  <a:prstClr val="black"/>
                </a:solidFill>
                <a:latin typeface="Calibri"/>
              </a:rPr>
              <a:t>large pop size / deep div.</a:t>
            </a:r>
          </a:p>
          <a:p>
            <a:pPr marL="361950" lvl="2" indent="-171450" eaLnBrk="1" fontAlgn="auto" hangingPunct="1">
              <a:spcBef>
                <a:spcPts val="0"/>
              </a:spcBef>
              <a:spcAft>
                <a:spcPts val="0"/>
              </a:spcAft>
              <a:buFont typeface="Arial" pitchFamily="34" charset="0"/>
              <a:buChar char="•"/>
            </a:pPr>
            <a:r>
              <a:rPr lang="en-GB" sz="1600" dirty="0">
                <a:solidFill>
                  <a:prstClr val="black"/>
                </a:solidFill>
                <a:latin typeface="Calibri"/>
              </a:rPr>
              <a:t>small pop size / shallow div.</a:t>
            </a:r>
          </a:p>
          <a:p>
            <a:pPr marL="361950" lvl="2" indent="-171450" eaLnBrk="1" fontAlgn="auto" hangingPunct="1">
              <a:spcBef>
                <a:spcPts val="0"/>
              </a:spcBef>
              <a:spcAft>
                <a:spcPts val="0"/>
              </a:spcAft>
              <a:buFont typeface="Arial" pitchFamily="34" charset="0"/>
              <a:buChar char="•"/>
            </a:pPr>
            <a:r>
              <a:rPr lang="nl-BE" sz="1600" dirty="0">
                <a:solidFill>
                  <a:prstClr val="black"/>
                </a:solidFill>
                <a:latin typeface="Calibri"/>
              </a:rPr>
              <a:t>large pop size / shallow div.</a:t>
            </a:r>
          </a:p>
          <a:p>
            <a:pPr marL="0" lvl="1" eaLnBrk="1" fontAlgn="auto" hangingPunct="1">
              <a:spcBef>
                <a:spcPts val="0"/>
              </a:spcBef>
              <a:spcAft>
                <a:spcPts val="600"/>
              </a:spcAft>
            </a:pPr>
            <a:endParaRPr lang="nl-BE" dirty="0">
              <a:solidFill>
                <a:prstClr val="black"/>
              </a:solidFill>
              <a:latin typeface="Calibri"/>
            </a:endParaRPr>
          </a:p>
        </p:txBody>
      </p:sp>
      <p:sp>
        <p:nvSpPr>
          <p:cNvPr id="14" name="Title 1"/>
          <p:cNvSpPr txBox="1">
            <a:spLocks/>
          </p:cNvSpPr>
          <p:nvPr/>
        </p:nvSpPr>
        <p:spPr>
          <a:xfrm>
            <a:off x="311150" y="0"/>
            <a:ext cx="8832850" cy="850900"/>
          </a:xfrm>
          <a:prstGeom prst="rect">
            <a:avLst/>
          </a:prstGeom>
        </p:spPr>
        <p:txBody>
          <a:bodyPr anchor="ctr" anchorCtr="0">
            <a:normAutofit/>
          </a:bodyPr>
          <a:lstStyle/>
          <a:p>
            <a:pPr eaLnBrk="1" fontAlgn="auto" hangingPunct="1">
              <a:spcAft>
                <a:spcPts val="0"/>
              </a:spcAft>
              <a:defRPr/>
            </a:pPr>
            <a:r>
              <a:rPr lang="nl-BE" sz="2800" i="1" dirty="0">
                <a:solidFill>
                  <a:prstClr val="white">
                    <a:lumMod val="50000"/>
                  </a:prstClr>
                </a:solidFill>
                <a:latin typeface="Calibri"/>
              </a:rPr>
              <a:t>Portieria</a:t>
            </a:r>
            <a:r>
              <a:rPr lang="nl-BE" sz="2800" dirty="0">
                <a:solidFill>
                  <a:prstClr val="white">
                    <a:lumMod val="50000"/>
                  </a:prstClr>
                </a:solidFill>
                <a:latin typeface="Calibri"/>
              </a:rPr>
              <a:t>: Multi-locus Bayesian species delimitation</a:t>
            </a:r>
          </a:p>
        </p:txBody>
      </p:sp>
      <p:sp>
        <p:nvSpPr>
          <p:cNvPr id="18" name="Rectangle 17"/>
          <p:cNvSpPr/>
          <p:nvPr/>
        </p:nvSpPr>
        <p:spPr>
          <a:xfrm>
            <a:off x="311150" y="4065385"/>
            <a:ext cx="2465388" cy="1200329"/>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lgn="ctr" eaLnBrk="1" fontAlgn="auto" hangingPunct="1">
              <a:spcBef>
                <a:spcPts val="0"/>
              </a:spcBef>
              <a:spcAft>
                <a:spcPts val="0"/>
              </a:spcAft>
            </a:pPr>
            <a:r>
              <a:rPr lang="en-US" sz="2400" dirty="0">
                <a:solidFill>
                  <a:prstClr val="white"/>
                </a:solidFill>
              </a:rPr>
              <a:t>21 cryptic </a:t>
            </a:r>
            <a:r>
              <a:rPr lang="en-US" sz="2400" i="1" dirty="0">
                <a:solidFill>
                  <a:prstClr val="white"/>
                </a:solidFill>
              </a:rPr>
              <a:t>Portieria</a:t>
            </a:r>
            <a:r>
              <a:rPr lang="en-US" sz="2400" dirty="0">
                <a:solidFill>
                  <a:prstClr val="white"/>
                </a:solidFill>
              </a:rPr>
              <a:t> species in the Philippines</a:t>
            </a:r>
          </a:p>
        </p:txBody>
      </p:sp>
      <p:pic>
        <p:nvPicPr>
          <p:cNvPr id="9" name="Picture 2" descr="D:\Fleliaer\My Documents\Congressen\2011_5thEPC_Rodos\Portieria_.jpg"/>
          <p:cNvPicPr>
            <a:picLocks noChangeAspect="1" noChangeArrowheads="1"/>
          </p:cNvPicPr>
          <p:nvPr/>
        </p:nvPicPr>
        <p:blipFill>
          <a:blip r:embed="rId5" cstate="print">
            <a:clrChange>
              <a:clrFrom>
                <a:srgbClr val="FFFFFF"/>
              </a:clrFrom>
              <a:clrTo>
                <a:srgbClr val="FFFFFF">
                  <a:alpha val="0"/>
                </a:srgbClr>
              </a:clrTo>
            </a:clrChange>
            <a:lum contrast="10000"/>
          </a:blip>
          <a:srcRect/>
          <a:stretch>
            <a:fillRect/>
          </a:stretch>
        </p:blipFill>
        <p:spPr bwMode="auto">
          <a:xfrm rot="846157">
            <a:off x="6927090" y="416913"/>
            <a:ext cx="1992879" cy="1827920"/>
          </a:xfrm>
          <a:prstGeom prst="rect">
            <a:avLst/>
          </a:prstGeom>
          <a:noFill/>
        </p:spPr>
      </p:pic>
      <p:sp>
        <p:nvSpPr>
          <p:cNvPr id="10" name="Rectangle 9"/>
          <p:cNvSpPr/>
          <p:nvPr/>
        </p:nvSpPr>
        <p:spPr>
          <a:xfrm>
            <a:off x="7204807" y="6550223"/>
            <a:ext cx="1997807" cy="307777"/>
          </a:xfrm>
          <a:prstGeom prst="rect">
            <a:avLst/>
          </a:prstGeom>
        </p:spPr>
        <p:txBody>
          <a:bodyPr wrap="square">
            <a:spAutoFit/>
          </a:bodyPr>
          <a:lstStyle/>
          <a:p>
            <a:pPr eaLnBrk="1" fontAlgn="auto" hangingPunct="1">
              <a:spcBef>
                <a:spcPts val="0"/>
              </a:spcBef>
              <a:spcAft>
                <a:spcPts val="0"/>
              </a:spcAft>
            </a:pPr>
            <a:r>
              <a:rPr lang="en-US" sz="1400" dirty="0">
                <a:solidFill>
                  <a:prstClr val="black"/>
                </a:solidFill>
                <a:latin typeface="Calibri"/>
              </a:rPr>
              <a:t>[</a:t>
            </a:r>
            <a:r>
              <a:rPr lang="nl-BE" sz="1400" dirty="0">
                <a:solidFill>
                  <a:prstClr val="black"/>
                </a:solidFill>
                <a:latin typeface="Calibri"/>
              </a:rPr>
              <a:t>Payo et al. unpublished]</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581468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1" name="Diagram 10"/>
          <p:cNvGraphicFramePr/>
          <p:nvPr/>
        </p:nvGraphicFramePr>
        <p:xfrm>
          <a:off x="672056" y="909141"/>
          <a:ext cx="7757885" cy="5705019"/>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13" name="Title 1"/>
          <p:cNvSpPr txBox="1">
            <a:spLocks/>
          </p:cNvSpPr>
          <p:nvPr/>
        </p:nvSpPr>
        <p:spPr>
          <a:xfrm>
            <a:off x="428625" y="0"/>
            <a:ext cx="8258175" cy="847725"/>
          </a:xfrm>
          <a:prstGeom prst="rect">
            <a:avLst/>
          </a:prstGeom>
        </p:spPr>
        <p:txBody>
          <a:bodyPr anchor="ctr">
            <a:normAutofit/>
          </a:bodyPr>
          <a:lstStyle/>
          <a:p>
            <a:pPr eaLnBrk="1" fontAlgn="auto" hangingPunct="1">
              <a:spcAft>
                <a:spcPts val="0"/>
              </a:spcAft>
              <a:defRPr/>
            </a:pPr>
            <a:r>
              <a:rPr lang="nl-BE" sz="3600" dirty="0">
                <a:solidFill>
                  <a:prstClr val="white">
                    <a:lumMod val="50000"/>
                  </a:prstClr>
                </a:solidFill>
                <a:latin typeface="Calibri"/>
              </a:rPr>
              <a:t>Conclusions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239480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1"/>
          <p:cNvSpPr txBox="1">
            <a:spLocks/>
          </p:cNvSpPr>
          <p:nvPr/>
        </p:nvSpPr>
        <p:spPr>
          <a:xfrm>
            <a:off x="428625" y="0"/>
            <a:ext cx="8258175" cy="847725"/>
          </a:xfrm>
          <a:prstGeom prst="rect">
            <a:avLst/>
          </a:prstGeom>
        </p:spPr>
        <p:txBody>
          <a:bodyPr anchor="ctr">
            <a:normAutofit/>
          </a:bodyPr>
          <a:lstStyle/>
          <a:p>
            <a:pPr eaLnBrk="1" fontAlgn="auto" hangingPunct="1">
              <a:spcAft>
                <a:spcPts val="0"/>
              </a:spcAft>
              <a:defRPr/>
            </a:pPr>
            <a:r>
              <a:rPr lang="nl-BE" sz="3600" dirty="0">
                <a:solidFill>
                  <a:prstClr val="white">
                    <a:lumMod val="50000"/>
                  </a:prstClr>
                </a:solidFill>
                <a:latin typeface="Calibri"/>
              </a:rPr>
              <a:t>Further reading</a:t>
            </a:r>
          </a:p>
        </p:txBody>
      </p:sp>
      <p:sp>
        <p:nvSpPr>
          <p:cNvPr id="4" name="TextBox 3"/>
          <p:cNvSpPr txBox="1"/>
          <p:nvPr/>
        </p:nvSpPr>
        <p:spPr>
          <a:xfrm>
            <a:off x="491498" y="1173915"/>
            <a:ext cx="8246102" cy="5047536"/>
          </a:xfrm>
          <a:prstGeom prst="rect">
            <a:avLst/>
          </a:prstGeom>
          <a:noFill/>
        </p:spPr>
        <p:txBody>
          <a:bodyPr wrap="square" rtlCol="0">
            <a:spAutoFit/>
          </a:bodyPr>
          <a:lstStyle/>
          <a:p>
            <a:pPr marL="182563" indent="-182563" eaLnBrk="1" fontAlgn="auto" hangingPunct="1">
              <a:spcBef>
                <a:spcPts val="0"/>
              </a:spcBef>
              <a:spcAft>
                <a:spcPts val="0"/>
              </a:spcAft>
            </a:pPr>
            <a:r>
              <a:rPr lang="en-US" sz="1400" dirty="0" err="1">
                <a:solidFill>
                  <a:prstClr val="black"/>
                </a:solidFill>
                <a:latin typeface="Calibri"/>
              </a:rPr>
              <a:t>Avise</a:t>
            </a:r>
            <a:r>
              <a:rPr lang="en-US" sz="1400" dirty="0">
                <a:solidFill>
                  <a:prstClr val="black"/>
                </a:solidFill>
                <a:latin typeface="Calibri"/>
              </a:rPr>
              <a:t> JC, </a:t>
            </a:r>
            <a:r>
              <a:rPr lang="en-US" sz="1400" dirty="0" err="1">
                <a:solidFill>
                  <a:prstClr val="black"/>
                </a:solidFill>
                <a:latin typeface="Calibri"/>
              </a:rPr>
              <a:t>Wollenberg</a:t>
            </a:r>
            <a:r>
              <a:rPr lang="en-US" sz="1400" dirty="0">
                <a:solidFill>
                  <a:prstClr val="black"/>
                </a:solidFill>
                <a:latin typeface="Calibri"/>
              </a:rPr>
              <a:t> K. 1997. </a:t>
            </a:r>
            <a:r>
              <a:rPr lang="en-US" sz="1400" b="1" dirty="0">
                <a:solidFill>
                  <a:prstClr val="black"/>
                </a:solidFill>
                <a:latin typeface="Calibri"/>
              </a:rPr>
              <a:t>Phylogenetics and the origin of species</a:t>
            </a:r>
            <a:r>
              <a:rPr lang="en-US" sz="1400" dirty="0">
                <a:solidFill>
                  <a:prstClr val="black"/>
                </a:solidFill>
                <a:latin typeface="Calibri"/>
              </a:rPr>
              <a:t>. Proceedings of the National Academy of Sciences. 94:7748-7755.</a:t>
            </a:r>
          </a:p>
          <a:p>
            <a:pPr marL="182563" indent="-182563" eaLnBrk="1" fontAlgn="auto" hangingPunct="1">
              <a:spcBef>
                <a:spcPts val="0"/>
              </a:spcBef>
              <a:spcAft>
                <a:spcPts val="0"/>
              </a:spcAft>
            </a:pPr>
            <a:endParaRPr lang="en-US" sz="1400" dirty="0">
              <a:solidFill>
                <a:prstClr val="black"/>
              </a:solidFill>
              <a:latin typeface="Calibri"/>
            </a:endParaRPr>
          </a:p>
          <a:p>
            <a:pPr marL="182563" indent="-182563" eaLnBrk="1" fontAlgn="auto" hangingPunct="1">
              <a:spcBef>
                <a:spcPts val="0"/>
              </a:spcBef>
              <a:spcAft>
                <a:spcPts val="0"/>
              </a:spcAft>
            </a:pPr>
            <a:r>
              <a:rPr lang="en-US" sz="1400" dirty="0">
                <a:solidFill>
                  <a:prstClr val="black"/>
                </a:solidFill>
                <a:latin typeface="Calibri"/>
              </a:rPr>
              <a:t>Sites JW, Marshall JC. 2003. </a:t>
            </a:r>
            <a:r>
              <a:rPr lang="en-US" sz="1400" b="1" dirty="0">
                <a:solidFill>
                  <a:prstClr val="black"/>
                </a:solidFill>
                <a:latin typeface="Calibri"/>
              </a:rPr>
              <a:t>Delimiting species: a Renaissance issue in systematic biology</a:t>
            </a:r>
            <a:r>
              <a:rPr lang="en-US" sz="1400" dirty="0">
                <a:solidFill>
                  <a:prstClr val="black"/>
                </a:solidFill>
                <a:latin typeface="Calibri"/>
              </a:rPr>
              <a:t>. Trends in Ecology &amp; Evolution. 18:462-470.</a:t>
            </a:r>
          </a:p>
          <a:p>
            <a:pPr marL="182563" indent="-182563" eaLnBrk="1" fontAlgn="auto" hangingPunct="1">
              <a:spcBef>
                <a:spcPts val="0"/>
              </a:spcBef>
              <a:spcAft>
                <a:spcPts val="0"/>
              </a:spcAft>
            </a:pPr>
            <a:endParaRPr lang="en-US" sz="1400" dirty="0">
              <a:solidFill>
                <a:prstClr val="black"/>
              </a:solidFill>
              <a:latin typeface="Calibri"/>
            </a:endParaRPr>
          </a:p>
          <a:p>
            <a:pPr marL="182563" indent="-182563" eaLnBrk="1" fontAlgn="auto" hangingPunct="1">
              <a:spcBef>
                <a:spcPts val="0"/>
              </a:spcBef>
              <a:spcAft>
                <a:spcPts val="0"/>
              </a:spcAft>
            </a:pPr>
            <a:r>
              <a:rPr lang="en-US" sz="1400" dirty="0">
                <a:solidFill>
                  <a:prstClr val="black"/>
                </a:solidFill>
                <a:latin typeface="Calibri"/>
              </a:rPr>
              <a:t>De </a:t>
            </a:r>
            <a:r>
              <a:rPr lang="en-US" sz="1400" dirty="0" err="1">
                <a:solidFill>
                  <a:prstClr val="black"/>
                </a:solidFill>
                <a:latin typeface="Calibri"/>
              </a:rPr>
              <a:t>Queiroz</a:t>
            </a:r>
            <a:r>
              <a:rPr lang="en-US" sz="1400" dirty="0">
                <a:solidFill>
                  <a:prstClr val="black"/>
                </a:solidFill>
                <a:latin typeface="Calibri"/>
              </a:rPr>
              <a:t> K. 2007. </a:t>
            </a:r>
            <a:r>
              <a:rPr lang="en-US" sz="1400" b="1" dirty="0">
                <a:solidFill>
                  <a:prstClr val="black"/>
                </a:solidFill>
                <a:latin typeface="Calibri"/>
              </a:rPr>
              <a:t>Species concepts and species delimitation</a:t>
            </a:r>
            <a:r>
              <a:rPr lang="en-US" sz="1400" dirty="0">
                <a:solidFill>
                  <a:prstClr val="black"/>
                </a:solidFill>
                <a:latin typeface="Calibri"/>
              </a:rPr>
              <a:t>. Systematic Biology. 56:879-886</a:t>
            </a:r>
          </a:p>
          <a:p>
            <a:pPr marL="182563" indent="-182563" eaLnBrk="1" fontAlgn="auto" hangingPunct="1">
              <a:spcBef>
                <a:spcPts val="0"/>
              </a:spcBef>
              <a:spcAft>
                <a:spcPts val="0"/>
              </a:spcAft>
            </a:pPr>
            <a:endParaRPr lang="en-US" sz="1400" dirty="0">
              <a:solidFill>
                <a:prstClr val="black"/>
              </a:solidFill>
              <a:latin typeface="Calibri"/>
            </a:endParaRPr>
          </a:p>
          <a:p>
            <a:pPr marL="182563" indent="-182563" eaLnBrk="1" fontAlgn="auto" hangingPunct="1">
              <a:spcBef>
                <a:spcPts val="0"/>
              </a:spcBef>
              <a:spcAft>
                <a:spcPts val="0"/>
              </a:spcAft>
            </a:pPr>
            <a:endParaRPr lang="en-US" sz="1400" dirty="0">
              <a:solidFill>
                <a:prstClr val="black"/>
              </a:solidFill>
              <a:latin typeface="Calibri"/>
            </a:endParaRPr>
          </a:p>
          <a:p>
            <a:pPr marL="182563" indent="-182563" eaLnBrk="1" fontAlgn="auto" hangingPunct="1">
              <a:spcBef>
                <a:spcPts val="0"/>
              </a:spcBef>
              <a:spcAft>
                <a:spcPts val="0"/>
              </a:spcAft>
            </a:pPr>
            <a:r>
              <a:rPr lang="en-US" sz="1400" dirty="0">
                <a:solidFill>
                  <a:prstClr val="black"/>
                </a:solidFill>
                <a:latin typeface="Calibri"/>
              </a:rPr>
              <a:t>Knowles LL, </a:t>
            </a:r>
            <a:r>
              <a:rPr lang="en-US" sz="1400" dirty="0" err="1">
                <a:solidFill>
                  <a:prstClr val="black"/>
                </a:solidFill>
                <a:latin typeface="Calibri"/>
              </a:rPr>
              <a:t>Carstens</a:t>
            </a:r>
            <a:r>
              <a:rPr lang="en-US" sz="1400" dirty="0">
                <a:solidFill>
                  <a:prstClr val="black"/>
                </a:solidFill>
                <a:latin typeface="Calibri"/>
              </a:rPr>
              <a:t> BC. 2007. </a:t>
            </a:r>
            <a:r>
              <a:rPr lang="en-US" sz="1400" b="1" dirty="0">
                <a:solidFill>
                  <a:prstClr val="black"/>
                </a:solidFill>
                <a:latin typeface="Calibri"/>
              </a:rPr>
              <a:t>Delimiting Species without Monophyletic Gene Trees</a:t>
            </a:r>
            <a:r>
              <a:rPr lang="en-US" sz="1400" dirty="0">
                <a:solidFill>
                  <a:prstClr val="black"/>
                </a:solidFill>
                <a:latin typeface="Calibri"/>
              </a:rPr>
              <a:t>. Systematic Biology. 56:887-895.</a:t>
            </a:r>
          </a:p>
          <a:p>
            <a:pPr marL="182563" indent="-182563" eaLnBrk="1" fontAlgn="auto" hangingPunct="1">
              <a:spcBef>
                <a:spcPts val="0"/>
              </a:spcBef>
              <a:spcAft>
                <a:spcPts val="0"/>
              </a:spcAft>
            </a:pPr>
            <a:endParaRPr lang="en-US" sz="1400" dirty="0">
              <a:solidFill>
                <a:prstClr val="black"/>
              </a:solidFill>
              <a:latin typeface="Calibri"/>
            </a:endParaRPr>
          </a:p>
          <a:p>
            <a:pPr marL="182563" indent="-182563" eaLnBrk="1" fontAlgn="auto" hangingPunct="1">
              <a:spcBef>
                <a:spcPts val="0"/>
              </a:spcBef>
              <a:spcAft>
                <a:spcPts val="0"/>
              </a:spcAft>
            </a:pPr>
            <a:r>
              <a:rPr lang="en-US" sz="1400" dirty="0" err="1">
                <a:solidFill>
                  <a:prstClr val="black"/>
                </a:solidFill>
                <a:latin typeface="Calibri"/>
              </a:rPr>
              <a:t>Degnan</a:t>
            </a:r>
            <a:r>
              <a:rPr lang="en-US" sz="1400" dirty="0">
                <a:solidFill>
                  <a:prstClr val="black"/>
                </a:solidFill>
                <a:latin typeface="Calibri"/>
              </a:rPr>
              <a:t> JH, Rosenberg NA. 2009. </a:t>
            </a:r>
            <a:r>
              <a:rPr lang="en-US" sz="1400" b="1" dirty="0">
                <a:solidFill>
                  <a:prstClr val="black"/>
                </a:solidFill>
                <a:latin typeface="Calibri"/>
              </a:rPr>
              <a:t>Gene tree discordance, phylogenetic inference and the multispecies coalescent</a:t>
            </a:r>
            <a:r>
              <a:rPr lang="en-US" sz="1400" dirty="0">
                <a:solidFill>
                  <a:prstClr val="black"/>
                </a:solidFill>
                <a:latin typeface="Calibri"/>
              </a:rPr>
              <a:t>. Trends in Ecology &amp; Evolution. 24:332-340.</a:t>
            </a:r>
          </a:p>
          <a:p>
            <a:pPr marL="182563" indent="-182563" eaLnBrk="1" fontAlgn="auto" hangingPunct="1">
              <a:spcBef>
                <a:spcPts val="0"/>
              </a:spcBef>
              <a:spcAft>
                <a:spcPts val="0"/>
              </a:spcAft>
            </a:pPr>
            <a:endParaRPr lang="en-US" sz="1400" dirty="0">
              <a:solidFill>
                <a:prstClr val="black"/>
              </a:solidFill>
              <a:latin typeface="Calibri"/>
            </a:endParaRPr>
          </a:p>
          <a:p>
            <a:pPr marL="182563" indent="-182563" eaLnBrk="1" fontAlgn="auto" hangingPunct="1">
              <a:spcBef>
                <a:spcPts val="0"/>
              </a:spcBef>
              <a:spcAft>
                <a:spcPts val="0"/>
              </a:spcAft>
            </a:pPr>
            <a:r>
              <a:rPr lang="en-US" sz="1400" dirty="0" err="1">
                <a:solidFill>
                  <a:prstClr val="black"/>
                </a:solidFill>
                <a:latin typeface="Calibri"/>
              </a:rPr>
              <a:t>Kuhner</a:t>
            </a:r>
            <a:r>
              <a:rPr lang="en-US" sz="1400" dirty="0">
                <a:solidFill>
                  <a:prstClr val="black"/>
                </a:solidFill>
                <a:latin typeface="Calibri"/>
              </a:rPr>
              <a:t> MK. 2009. </a:t>
            </a:r>
            <a:r>
              <a:rPr lang="en-US" sz="1400" b="1" dirty="0">
                <a:solidFill>
                  <a:prstClr val="black"/>
                </a:solidFill>
                <a:latin typeface="Calibri"/>
              </a:rPr>
              <a:t>Coalescent genealogy samplers: windows into population history</a:t>
            </a:r>
            <a:r>
              <a:rPr lang="en-US" sz="1400" dirty="0">
                <a:solidFill>
                  <a:prstClr val="black"/>
                </a:solidFill>
                <a:latin typeface="Calibri"/>
              </a:rPr>
              <a:t>. Trends in Ecology &amp; Evolution. 24:86-93.</a:t>
            </a:r>
          </a:p>
          <a:p>
            <a:pPr marL="182563" indent="-182563" eaLnBrk="1" fontAlgn="auto" hangingPunct="1">
              <a:spcBef>
                <a:spcPts val="0"/>
              </a:spcBef>
              <a:spcAft>
                <a:spcPts val="0"/>
              </a:spcAft>
            </a:pPr>
            <a:endParaRPr lang="en-US" sz="1400" dirty="0">
              <a:solidFill>
                <a:prstClr val="black"/>
              </a:solidFill>
              <a:latin typeface="Calibri"/>
            </a:endParaRPr>
          </a:p>
          <a:p>
            <a:pPr marL="182563" indent="-182563" eaLnBrk="1" fontAlgn="auto" hangingPunct="1">
              <a:spcBef>
                <a:spcPts val="0"/>
              </a:spcBef>
              <a:spcAft>
                <a:spcPts val="0"/>
              </a:spcAft>
            </a:pPr>
            <a:r>
              <a:rPr lang="en-US" sz="1400" dirty="0">
                <a:solidFill>
                  <a:prstClr val="black"/>
                </a:solidFill>
                <a:latin typeface="Calibri"/>
              </a:rPr>
              <a:t>Yang Z, </a:t>
            </a:r>
            <a:r>
              <a:rPr lang="en-US" sz="1400" dirty="0" err="1">
                <a:solidFill>
                  <a:prstClr val="black"/>
                </a:solidFill>
                <a:latin typeface="Calibri"/>
              </a:rPr>
              <a:t>Rannala</a:t>
            </a:r>
            <a:r>
              <a:rPr lang="en-US" sz="1400" dirty="0">
                <a:solidFill>
                  <a:prstClr val="black"/>
                </a:solidFill>
                <a:latin typeface="Calibri"/>
              </a:rPr>
              <a:t> B. 2010. </a:t>
            </a:r>
            <a:r>
              <a:rPr lang="en-US" sz="1400" b="1" dirty="0">
                <a:solidFill>
                  <a:prstClr val="black"/>
                </a:solidFill>
                <a:latin typeface="Calibri"/>
              </a:rPr>
              <a:t>Bayesian species delimitation using multilocus sequence data</a:t>
            </a:r>
            <a:r>
              <a:rPr lang="en-US" sz="1400" dirty="0">
                <a:solidFill>
                  <a:prstClr val="black"/>
                </a:solidFill>
                <a:latin typeface="Calibri"/>
              </a:rPr>
              <a:t>. Proceedings of the National Academy of Sciences. 107:9264-9269.</a:t>
            </a:r>
          </a:p>
          <a:p>
            <a:pPr marL="182563" indent="-182563" eaLnBrk="1" fontAlgn="auto" hangingPunct="1">
              <a:spcBef>
                <a:spcPts val="0"/>
              </a:spcBef>
              <a:spcAft>
                <a:spcPts val="0"/>
              </a:spcAft>
            </a:pPr>
            <a:endParaRPr lang="en-US" sz="1400" dirty="0">
              <a:solidFill>
                <a:prstClr val="black"/>
              </a:solidFill>
              <a:latin typeface="Calibri"/>
            </a:endParaRPr>
          </a:p>
          <a:p>
            <a:pPr marL="182563" indent="-182563" eaLnBrk="1" fontAlgn="auto" hangingPunct="1">
              <a:spcBef>
                <a:spcPts val="0"/>
              </a:spcBef>
              <a:spcAft>
                <a:spcPts val="0"/>
              </a:spcAft>
            </a:pPr>
            <a:r>
              <a:rPr lang="en-US" sz="1400" dirty="0" err="1">
                <a:solidFill>
                  <a:prstClr val="black"/>
                </a:solidFill>
                <a:latin typeface="Calibri"/>
              </a:rPr>
              <a:t>Leaché</a:t>
            </a:r>
            <a:r>
              <a:rPr lang="en-US" sz="1400" dirty="0">
                <a:solidFill>
                  <a:prstClr val="black"/>
                </a:solidFill>
                <a:latin typeface="Calibri"/>
              </a:rPr>
              <a:t> AD, Fujita MK. 2010. </a:t>
            </a:r>
            <a:r>
              <a:rPr lang="en-US" sz="1400" b="1" dirty="0">
                <a:solidFill>
                  <a:prstClr val="black"/>
                </a:solidFill>
                <a:latin typeface="Calibri"/>
              </a:rPr>
              <a:t>Bayesian species delimitation in West African forest geckos (</a:t>
            </a:r>
            <a:r>
              <a:rPr lang="en-US" sz="1400" b="1" i="1" dirty="0" err="1">
                <a:solidFill>
                  <a:prstClr val="black"/>
                </a:solidFill>
                <a:latin typeface="Calibri"/>
              </a:rPr>
              <a:t>Hemidactylus</a:t>
            </a:r>
            <a:r>
              <a:rPr lang="en-US" sz="1400" b="1" i="1" dirty="0">
                <a:solidFill>
                  <a:prstClr val="black"/>
                </a:solidFill>
                <a:latin typeface="Calibri"/>
              </a:rPr>
              <a:t> </a:t>
            </a:r>
            <a:r>
              <a:rPr lang="en-US" sz="1400" b="1" i="1" dirty="0" err="1">
                <a:solidFill>
                  <a:prstClr val="black"/>
                </a:solidFill>
                <a:latin typeface="Calibri"/>
              </a:rPr>
              <a:t>fasciatus</a:t>
            </a:r>
            <a:r>
              <a:rPr lang="en-US" sz="1400" b="1" i="1" dirty="0">
                <a:solidFill>
                  <a:prstClr val="black"/>
                </a:solidFill>
                <a:latin typeface="Calibri"/>
              </a:rPr>
              <a:t>)</a:t>
            </a:r>
            <a:r>
              <a:rPr lang="en-US" sz="1400" i="1" dirty="0">
                <a:solidFill>
                  <a:prstClr val="black"/>
                </a:solidFill>
                <a:latin typeface="Calibri"/>
              </a:rPr>
              <a:t>. Proceedings of the Royal Society B: Biological Sciences. 277:3071-3077.</a:t>
            </a:r>
            <a:endParaRPr lang="en-US" sz="1400" dirty="0">
              <a:solidFill>
                <a:prstClr val="black"/>
              </a:solidFill>
              <a:latin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289761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nl-BE" altLang="en-US" smtClean="0"/>
              <a:t>Applications of molecular techniques</a:t>
            </a:r>
            <a:endParaRPr lang="nl-NL" altLang="en-US" smtClean="0"/>
          </a:p>
        </p:txBody>
      </p:sp>
      <p:sp>
        <p:nvSpPr>
          <p:cNvPr id="15363" name="Rectangle 3"/>
          <p:cNvSpPr>
            <a:spLocks noGrp="1" noChangeArrowheads="1"/>
          </p:cNvSpPr>
          <p:nvPr>
            <p:ph type="body" sz="half" idx="1"/>
          </p:nvPr>
        </p:nvSpPr>
        <p:spPr/>
        <p:txBody>
          <a:bodyPr/>
          <a:lstStyle/>
          <a:p>
            <a:pPr eaLnBrk="1" hangingPunct="1"/>
            <a:endParaRPr lang="nl-BE" altLang="en-US" sz="2000" smtClean="0"/>
          </a:p>
          <a:p>
            <a:pPr lvl="1" eaLnBrk="1" hangingPunct="1"/>
            <a:endParaRPr lang="nl-NL" altLang="en-US" sz="1800" smtClean="0"/>
          </a:p>
        </p:txBody>
      </p:sp>
      <p:pic>
        <p:nvPicPr>
          <p:cNvPr id="15364"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55675" y="1214438"/>
            <a:ext cx="7099300" cy="55800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nl-BE" altLang="en-US" smtClean="0"/>
              <a:t>Applications of molecular techniques</a:t>
            </a:r>
            <a:endParaRPr lang="nl-NL" altLang="en-US" smtClean="0"/>
          </a:p>
        </p:txBody>
      </p:sp>
      <p:sp>
        <p:nvSpPr>
          <p:cNvPr id="16387" name="Rectangle 3"/>
          <p:cNvSpPr>
            <a:spLocks noGrp="1" noChangeArrowheads="1"/>
          </p:cNvSpPr>
          <p:nvPr>
            <p:ph type="body" sz="half" idx="1"/>
          </p:nvPr>
        </p:nvSpPr>
        <p:spPr/>
        <p:txBody>
          <a:bodyPr/>
          <a:lstStyle/>
          <a:p>
            <a:pPr eaLnBrk="1" hangingPunct="1"/>
            <a:endParaRPr lang="nl-BE" altLang="en-US" sz="2000" smtClean="0"/>
          </a:p>
          <a:p>
            <a:pPr lvl="1" eaLnBrk="1" hangingPunct="1"/>
            <a:endParaRPr lang="nl-NL" altLang="en-US" sz="1800" smtClean="0"/>
          </a:p>
        </p:txBody>
      </p:sp>
      <p:pic>
        <p:nvPicPr>
          <p:cNvPr id="16388" name="Picture 3"/>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14425" y="2246313"/>
            <a:ext cx="7067550" cy="45958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6389"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098550"/>
            <a:ext cx="7189788" cy="14541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nl-BE" altLang="en-US" smtClean="0"/>
              <a:t>Applications of molecular techniques</a:t>
            </a:r>
            <a:endParaRPr lang="nl-NL" altLang="en-US" smtClean="0"/>
          </a:p>
        </p:txBody>
      </p:sp>
      <p:sp>
        <p:nvSpPr>
          <p:cNvPr id="17411" name="Rectangle 3"/>
          <p:cNvSpPr>
            <a:spLocks noGrp="1" noChangeArrowheads="1"/>
          </p:cNvSpPr>
          <p:nvPr>
            <p:ph type="body" sz="half" idx="1"/>
          </p:nvPr>
        </p:nvSpPr>
        <p:spPr/>
        <p:txBody>
          <a:bodyPr/>
          <a:lstStyle/>
          <a:p>
            <a:pPr eaLnBrk="1" hangingPunct="1"/>
            <a:endParaRPr lang="nl-BE" altLang="en-US" sz="2000" smtClean="0"/>
          </a:p>
          <a:p>
            <a:pPr lvl="1" eaLnBrk="1" hangingPunct="1"/>
            <a:endParaRPr lang="nl-NL" altLang="en-US" sz="1800" smtClean="0"/>
          </a:p>
        </p:txBody>
      </p:sp>
      <p:sp>
        <p:nvSpPr>
          <p:cNvPr id="17412" name="Rectangle 4"/>
          <p:cNvSpPr>
            <a:spLocks noChangeArrowheads="1"/>
          </p:cNvSpPr>
          <p:nvPr/>
        </p:nvSpPr>
        <p:spPr bwMode="auto">
          <a:xfrm>
            <a:off x="0" y="1722438"/>
            <a:ext cx="6602413" cy="44116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anose="05000000000000000000" pitchFamily="2" charset="2"/>
              <a:buChar char="l"/>
              <a:defRPr sz="2400">
                <a:solidFill>
                  <a:schemeClr val="tx1"/>
                </a:solidFill>
                <a:latin typeface="Arial" panose="020B0604020202020204" pitchFamily="34" charset="0"/>
              </a:defRPr>
            </a:lvl1pPr>
            <a:lvl2pPr marL="692150" indent="-347663">
              <a:spcBef>
                <a:spcPct val="20000"/>
              </a:spcBef>
              <a:buClr>
                <a:schemeClr val="accent2"/>
              </a:buClr>
              <a:buSzPct val="70000"/>
              <a:buFont typeface="Wingdings" panose="05000000000000000000" pitchFamily="2" charset="2"/>
              <a:buChar char="l"/>
              <a:defRPr sz="2000">
                <a:solidFill>
                  <a:schemeClr val="tx1"/>
                </a:solidFill>
                <a:latin typeface="Arial" panose="020B0604020202020204" pitchFamily="34" charset="0"/>
              </a:defRPr>
            </a:lvl2pPr>
            <a:lvl3pPr marL="987425" indent="-293688">
              <a:spcBef>
                <a:spcPct val="20000"/>
              </a:spcBef>
              <a:buClr>
                <a:schemeClr val="accent1"/>
              </a:buClr>
              <a:buSzPct val="70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9pPr>
          </a:lstStyle>
          <a:p>
            <a:pPr eaLnBrk="1" hangingPunct="1"/>
            <a:r>
              <a:rPr lang="nl-BE" altLang="en-US"/>
              <a:t>DNA to identify organisms</a:t>
            </a:r>
          </a:p>
          <a:p>
            <a:pPr lvl="1" eaLnBrk="1" hangingPunct="1"/>
            <a:r>
              <a:rPr lang="nl-BE" altLang="en-US"/>
              <a:t>circumvents non-culturable diveristy</a:t>
            </a:r>
          </a:p>
          <a:p>
            <a:pPr lvl="2" eaLnBrk="1" hangingPunct="1"/>
            <a:r>
              <a:rPr lang="nl-BE" altLang="en-US"/>
              <a:t>e.g. microbial communties</a:t>
            </a:r>
          </a:p>
          <a:p>
            <a:pPr eaLnBrk="1" hangingPunct="1">
              <a:buFont typeface="Wingdings" panose="05000000000000000000" pitchFamily="2" charset="2"/>
              <a:buNone/>
            </a:pPr>
            <a:endParaRPr lang="nl-BE" altLang="en-US"/>
          </a:p>
        </p:txBody>
      </p:sp>
      <p:pic>
        <p:nvPicPr>
          <p:cNvPr id="17413" name="Picture 6" descr="zebra-barcode"/>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24663" y="0"/>
            <a:ext cx="2319337" cy="18319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7414" name="Picture 7" descr="Microbes"/>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05163" y="3429000"/>
            <a:ext cx="3175000" cy="24193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7415" name="Picture 8" descr="dgge"/>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779" t="1091" r="2818" b="1091"/>
          <a:stretch>
            <a:fillRect/>
          </a:stretch>
        </p:blipFill>
        <p:spPr bwMode="auto">
          <a:xfrm>
            <a:off x="6081713" y="1997075"/>
            <a:ext cx="3063875" cy="39862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7416" name="Picture 9" descr="black smoker"/>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3429000"/>
            <a:ext cx="3178175" cy="24272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7417" name="Text Box 10"/>
          <p:cNvSpPr txBox="1">
            <a:spLocks noChangeArrowheads="1"/>
          </p:cNvSpPr>
          <p:nvPr/>
        </p:nvSpPr>
        <p:spPr bwMode="auto">
          <a:xfrm>
            <a:off x="38100" y="5878513"/>
            <a:ext cx="1416050" cy="304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spcBef>
                <a:spcPct val="20000"/>
              </a:spcBef>
              <a:buClr>
                <a:schemeClr val="tx2"/>
              </a:buClr>
              <a:buSzPct val="70000"/>
              <a:buFont typeface="Wingdings" panose="05000000000000000000" pitchFamily="2" charset="2"/>
              <a:buChar char="l"/>
              <a:defRPr sz="24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0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9pPr>
          </a:lstStyle>
          <a:p>
            <a:pPr eaLnBrk="1" hangingPunct="1">
              <a:spcBef>
                <a:spcPct val="0"/>
              </a:spcBef>
              <a:buClrTx/>
              <a:buSzTx/>
              <a:buFontTx/>
              <a:buNone/>
            </a:pPr>
            <a:r>
              <a:rPr lang="nl-BE" altLang="en-US" sz="1400"/>
              <a:t>[black smokers]</a:t>
            </a:r>
            <a:endParaRPr lang="nl-NL" altLang="en-US" sz="1400"/>
          </a:p>
        </p:txBody>
      </p:sp>
      <p:sp>
        <p:nvSpPr>
          <p:cNvPr id="17418" name="Text Box 11"/>
          <p:cNvSpPr txBox="1">
            <a:spLocks noChangeArrowheads="1"/>
          </p:cNvSpPr>
          <p:nvPr/>
        </p:nvSpPr>
        <p:spPr bwMode="auto">
          <a:xfrm>
            <a:off x="3143250" y="5894388"/>
            <a:ext cx="1336675" cy="304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spcBef>
                <a:spcPct val="20000"/>
              </a:spcBef>
              <a:buClr>
                <a:schemeClr val="tx2"/>
              </a:buClr>
              <a:buSzPct val="70000"/>
              <a:buFont typeface="Wingdings" panose="05000000000000000000" pitchFamily="2" charset="2"/>
              <a:buChar char="l"/>
              <a:defRPr sz="24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0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9pPr>
          </a:lstStyle>
          <a:p>
            <a:pPr eaLnBrk="1" hangingPunct="1">
              <a:spcBef>
                <a:spcPct val="0"/>
              </a:spcBef>
              <a:buClrTx/>
              <a:buSzTx/>
              <a:buFontTx/>
              <a:buNone/>
            </a:pPr>
            <a:r>
              <a:rPr lang="nl-BE" altLang="en-US" sz="1400"/>
              <a:t>[bacteria TEM]</a:t>
            </a:r>
            <a:endParaRPr lang="nl-NL" altLang="en-US" sz="1400"/>
          </a:p>
        </p:txBody>
      </p:sp>
      <p:sp>
        <p:nvSpPr>
          <p:cNvPr id="17419" name="Text Box 12"/>
          <p:cNvSpPr txBox="1">
            <a:spLocks noChangeArrowheads="1"/>
          </p:cNvSpPr>
          <p:nvPr/>
        </p:nvSpPr>
        <p:spPr bwMode="auto">
          <a:xfrm>
            <a:off x="6015038" y="5899150"/>
            <a:ext cx="1092200" cy="304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spcBef>
                <a:spcPct val="20000"/>
              </a:spcBef>
              <a:buClr>
                <a:schemeClr val="tx2"/>
              </a:buClr>
              <a:buSzPct val="70000"/>
              <a:buFont typeface="Wingdings" panose="05000000000000000000" pitchFamily="2" charset="2"/>
              <a:buChar char="l"/>
              <a:defRPr sz="24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0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9pPr>
          </a:lstStyle>
          <a:p>
            <a:pPr eaLnBrk="1" hangingPunct="1">
              <a:spcBef>
                <a:spcPct val="0"/>
              </a:spcBef>
              <a:buClrTx/>
              <a:buSzTx/>
              <a:buFontTx/>
              <a:buNone/>
            </a:pPr>
            <a:r>
              <a:rPr lang="nl-BE" altLang="en-US" sz="1400"/>
              <a:t>[DGGE gel]</a:t>
            </a:r>
            <a:endParaRPr lang="nl-NL" altLang="en-US" sz="14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nl-BE" altLang="en-US" smtClean="0"/>
              <a:t>Applications of molecular techniques</a:t>
            </a:r>
            <a:endParaRPr lang="nl-NL" altLang="en-US" smtClean="0"/>
          </a:p>
        </p:txBody>
      </p:sp>
      <p:sp>
        <p:nvSpPr>
          <p:cNvPr id="18435" name="Rectangle 3"/>
          <p:cNvSpPr>
            <a:spLocks noGrp="1" noChangeArrowheads="1"/>
          </p:cNvSpPr>
          <p:nvPr>
            <p:ph type="body" sz="half" idx="1"/>
          </p:nvPr>
        </p:nvSpPr>
        <p:spPr/>
        <p:txBody>
          <a:bodyPr/>
          <a:lstStyle/>
          <a:p>
            <a:pPr eaLnBrk="1" hangingPunct="1"/>
            <a:endParaRPr lang="nl-BE" altLang="en-US" sz="2000" smtClean="0"/>
          </a:p>
          <a:p>
            <a:pPr lvl="1" eaLnBrk="1" hangingPunct="1"/>
            <a:endParaRPr lang="nl-NL" altLang="en-US" sz="1800" smtClean="0"/>
          </a:p>
        </p:txBody>
      </p:sp>
      <p:sp>
        <p:nvSpPr>
          <p:cNvPr id="18436" name="Rectangle 4"/>
          <p:cNvSpPr>
            <a:spLocks noChangeArrowheads="1"/>
          </p:cNvSpPr>
          <p:nvPr/>
        </p:nvSpPr>
        <p:spPr bwMode="auto">
          <a:xfrm>
            <a:off x="0" y="1544638"/>
            <a:ext cx="6602413" cy="44116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anose="05000000000000000000" pitchFamily="2" charset="2"/>
              <a:buChar char="l"/>
              <a:defRPr sz="2400">
                <a:solidFill>
                  <a:schemeClr val="tx1"/>
                </a:solidFill>
                <a:latin typeface="Arial" panose="020B0604020202020204" pitchFamily="34" charset="0"/>
              </a:defRPr>
            </a:lvl1pPr>
            <a:lvl2pPr marL="692150" indent="-347663">
              <a:spcBef>
                <a:spcPct val="20000"/>
              </a:spcBef>
              <a:buClr>
                <a:schemeClr val="accent2"/>
              </a:buClr>
              <a:buSzPct val="70000"/>
              <a:buFont typeface="Wingdings" panose="05000000000000000000" pitchFamily="2" charset="2"/>
              <a:buChar char="l"/>
              <a:defRPr sz="20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9pPr>
          </a:lstStyle>
          <a:p>
            <a:pPr eaLnBrk="1" hangingPunct="1"/>
            <a:r>
              <a:rPr lang="nl-BE" altLang="en-US"/>
              <a:t>DNA to identify relationships</a:t>
            </a:r>
          </a:p>
          <a:p>
            <a:pPr lvl="1" eaLnBrk="1" hangingPunct="1"/>
            <a:r>
              <a:rPr lang="nl-BE" altLang="en-US"/>
              <a:t>from ancient relationships …</a:t>
            </a:r>
          </a:p>
          <a:p>
            <a:pPr lvl="1" eaLnBrk="1" hangingPunct="1"/>
            <a:r>
              <a:rPr lang="nl-BE" altLang="en-US"/>
              <a:t>… to populations</a:t>
            </a:r>
          </a:p>
          <a:p>
            <a:pPr eaLnBrk="1" hangingPunct="1">
              <a:buFont typeface="Wingdings" panose="05000000000000000000" pitchFamily="2" charset="2"/>
              <a:buNone/>
            </a:pPr>
            <a:endParaRPr lang="nl-BE" altLang="en-US"/>
          </a:p>
        </p:txBody>
      </p:sp>
      <p:pic>
        <p:nvPicPr>
          <p:cNvPr id="18437" name="Picture 14"/>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8838" t="10686" r="7451" b="13992"/>
          <a:stretch>
            <a:fillRect/>
          </a:stretch>
        </p:blipFill>
        <p:spPr bwMode="auto">
          <a:xfrm>
            <a:off x="0" y="2755900"/>
            <a:ext cx="5118100" cy="4102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8438" name="Picture 15" descr="fig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43718"/>
          <a:stretch>
            <a:fillRect/>
          </a:stretch>
        </p:blipFill>
        <p:spPr bwMode="auto">
          <a:xfrm>
            <a:off x="5175250" y="1612900"/>
            <a:ext cx="3756025" cy="5245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Network</Template>
  <TotalTime>6502</TotalTime>
  <Words>4234</Words>
  <Application>Microsoft Office PowerPoint</Application>
  <PresentationFormat>On-screen Show (4:3)</PresentationFormat>
  <Paragraphs>511</Paragraphs>
  <Slides>57</Slides>
  <Notes>33</Notes>
  <HiddenSlides>0</HiddenSlides>
  <MMClips>0</MMClips>
  <ScaleCrop>false</ScaleCrop>
  <HeadingPairs>
    <vt:vector size="4" baseType="variant">
      <vt:variant>
        <vt:lpstr>Design Template</vt:lpstr>
      </vt:variant>
      <vt:variant>
        <vt:i4>2</vt:i4>
      </vt:variant>
      <vt:variant>
        <vt:lpstr>Slide Titles</vt:lpstr>
      </vt:variant>
      <vt:variant>
        <vt:i4>57</vt:i4>
      </vt:variant>
    </vt:vector>
  </HeadingPairs>
  <TitlesOfParts>
    <vt:vector size="59" baseType="lpstr">
      <vt:lpstr>Network</vt:lpstr>
      <vt:lpstr>Office Theme</vt:lpstr>
      <vt:lpstr>DNA-based species delimitation</vt:lpstr>
      <vt:lpstr>Content</vt:lpstr>
      <vt:lpstr>Applications of molecular techniques</vt:lpstr>
      <vt:lpstr>Applications of molecular techniques</vt:lpstr>
      <vt:lpstr>Applications of molecular techniques</vt:lpstr>
      <vt:lpstr>Applications of molecular techniques</vt:lpstr>
      <vt:lpstr>Applications of molecular techniques</vt:lpstr>
      <vt:lpstr>Applications of molecular techniques</vt:lpstr>
      <vt:lpstr>Applications of molecular techniques</vt:lpstr>
      <vt:lpstr>Applications of molecular techniques</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Phylogeny at the level of populations and species</vt:lpstr>
      <vt:lpstr>Phylogeny at the level of populations and species</vt:lpstr>
      <vt:lpstr>Phylogeny at the level of populations and species</vt:lpstr>
      <vt:lpstr>Phylogeny at the level of populations and species</vt:lpstr>
      <vt:lpstr>Phylogeny at the level of populations and species</vt:lpstr>
      <vt:lpstr>Phylogeny at the level of populations and species</vt:lpstr>
      <vt:lpstr>Phylogeny at the level of populations and species</vt:lpstr>
      <vt:lpstr>Phylogeny at the level of populations and species</vt:lpstr>
      <vt:lpstr>Phylogeny at the level of populations and species</vt:lpstr>
      <vt:lpstr>DNA-based species delimitation</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vector>
  </TitlesOfParts>
  <Company>UGent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Molecular techniques</dc:title>
  <dc:creator>Olivier De Clerck</dc:creator>
  <cp:lastModifiedBy>Yves Samyn</cp:lastModifiedBy>
  <cp:revision>235</cp:revision>
  <cp:lastPrinted>1601-01-01T00:00:00Z</cp:lastPrinted>
  <dcterms:created xsi:type="dcterms:W3CDTF">2016-02-13T14:57:12Z</dcterms:created>
  <dcterms:modified xsi:type="dcterms:W3CDTF">2016-02-13T14:57:43Z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3</vt:i4>
  </property>
</Properties>
</file>