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342" r:id="rId2"/>
    <p:sldId id="343" r:id="rId3"/>
    <p:sldId id="344" r:id="rId4"/>
    <p:sldId id="345" r:id="rId5"/>
    <p:sldId id="363" r:id="rId6"/>
    <p:sldId id="346" r:id="rId7"/>
    <p:sldId id="347" r:id="rId8"/>
    <p:sldId id="348" r:id="rId9"/>
    <p:sldId id="349" r:id="rId10"/>
    <p:sldId id="350" r:id="rId11"/>
    <p:sldId id="351" r:id="rId12"/>
    <p:sldId id="353" r:id="rId13"/>
    <p:sldId id="354" r:id="rId14"/>
    <p:sldId id="356" r:id="rId15"/>
    <p:sldId id="374" r:id="rId16"/>
    <p:sldId id="357" r:id="rId17"/>
    <p:sldId id="368" r:id="rId18"/>
    <p:sldId id="372" r:id="rId19"/>
    <p:sldId id="371" r:id="rId20"/>
    <p:sldId id="370" r:id="rId21"/>
    <p:sldId id="369" r:id="rId22"/>
    <p:sldId id="362" r:id="rId23"/>
    <p:sldId id="375" r:id="rId24"/>
    <p:sldId id="358" r:id="rId25"/>
    <p:sldId id="359" r:id="rId26"/>
    <p:sldId id="360" r:id="rId27"/>
    <p:sldId id="373"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0E16"/>
    <a:srgbClr val="001931"/>
    <a:srgbClr val="0060C0"/>
    <a:srgbClr val="0000FF"/>
    <a:srgbClr val="004080"/>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124" autoAdjust="0"/>
    <p:restoredTop sz="94660" autoAdjust="0"/>
  </p:normalViewPr>
  <p:slideViewPr>
    <p:cSldViewPr>
      <p:cViewPr>
        <p:scale>
          <a:sx n="75" d="100"/>
          <a:sy n="75" d="100"/>
        </p:scale>
        <p:origin x="-172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67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67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CAB72648-C553-A241-8060-4E6E0ADC41E6}" type="slidenum">
              <a:rPr lang="en-US"/>
              <a:pPr/>
              <a:t>‹#›</a:t>
            </a:fld>
            <a:endParaRPr lang="en-US"/>
          </a:p>
        </p:txBody>
      </p:sp>
    </p:spTree>
    <p:extLst>
      <p:ext uri="{BB962C8B-B14F-4D97-AF65-F5344CB8AC3E}">
        <p14:creationId xmlns:p14="http://schemas.microsoft.com/office/powerpoint/2010/main" val="29865706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284A1-E843-F94F-9F68-506F06F87F1D}" type="slidenum">
              <a:rPr lang="en-US"/>
              <a:pPr/>
              <a:t>1</a:t>
            </a:fld>
            <a:endParaRPr lang="en-US"/>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18D09-D5C9-E148-A8AB-2B31655807D3}" type="slidenum">
              <a:rPr lang="en-US"/>
              <a:pPr/>
              <a:t>10</a:t>
            </a:fld>
            <a:endParaRPr lang="en-US"/>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06BD0-7570-0446-B843-43E1BE9CE861}" type="slidenum">
              <a:rPr lang="en-US"/>
              <a:pPr/>
              <a:t>11</a:t>
            </a:fld>
            <a:endParaRPr lang="en-US"/>
          </a:p>
        </p:txBody>
      </p:sp>
      <p:sp>
        <p:nvSpPr>
          <p:cNvPr id="175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A3DF86-7182-8E43-9991-7D1D89B28551}" type="slidenum">
              <a:rPr lang="en-US"/>
              <a:pPr/>
              <a:t>12</a:t>
            </a:fld>
            <a:endParaRPr lang="en-US"/>
          </a:p>
        </p:txBody>
      </p:sp>
      <p:sp>
        <p:nvSpPr>
          <p:cNvPr id="179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6B8A2-545A-394B-A342-05C1E01F54D8}" type="slidenum">
              <a:rPr lang="en-US"/>
              <a:pPr/>
              <a:t>13</a:t>
            </a:fld>
            <a:endParaRPr lang="en-US"/>
          </a:p>
        </p:txBody>
      </p:sp>
      <p:sp>
        <p:nvSpPr>
          <p:cNvPr id="181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96C9A-43F6-EB42-A9BC-DF1F80731E7D}" type="slidenum">
              <a:rPr lang="en-US"/>
              <a:pPr/>
              <a:t>14</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96C9A-43F6-EB42-A9BC-DF1F80731E7D}" type="slidenum">
              <a:rPr lang="en-US"/>
              <a:pPr/>
              <a:t>15</a:t>
            </a:fld>
            <a:endParaRPr lang="en-US"/>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4B6E-C976-D940-A9C7-D0C55B403782}" type="slidenum">
              <a:rPr lang="en-US"/>
              <a:pPr/>
              <a:t>16</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4B6E-C976-D940-A9C7-D0C55B403782}" type="slidenum">
              <a:rPr lang="en-US"/>
              <a:pPr/>
              <a:t>17</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4B6E-C976-D940-A9C7-D0C55B403782}" type="slidenum">
              <a:rPr lang="en-US"/>
              <a:pPr/>
              <a:t>18</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4B6E-C976-D940-A9C7-D0C55B403782}" type="slidenum">
              <a:rPr lang="en-US"/>
              <a:pPr/>
              <a:t>19</a:t>
            </a:fld>
            <a:endParaRPr lang="en-US"/>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433FA-15DA-B149-B790-C7DF51566AFF}" type="slidenum">
              <a:rPr lang="en-US"/>
              <a:pPr/>
              <a:t>2</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21595-1D83-5B4B-9599-79970C5F4AD1}" type="slidenum">
              <a:rPr lang="en-US"/>
              <a:pPr/>
              <a:t>20</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21595-1D83-5B4B-9599-79970C5F4AD1}" type="slidenum">
              <a:rPr lang="en-US"/>
              <a:pPr/>
              <a:t>21</a:t>
            </a:fld>
            <a:endParaRPr lang="en-US"/>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431B8-55AB-3A49-90D9-4C5A7F5C659E}" type="slidenum">
              <a:rPr lang="en-US"/>
              <a:pPr/>
              <a:t>22</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431B8-55AB-3A49-90D9-4C5A7F5C659E}" type="slidenum">
              <a:rPr lang="en-US"/>
              <a:pPr/>
              <a:t>23</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642DD-CFCA-BB42-9A85-FC05304B99B7}" type="slidenum">
              <a:rPr lang="en-US"/>
              <a:pPr/>
              <a:t>24</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7E4ABE-F1FA-2142-B904-0627B65B9E8F}" type="slidenum">
              <a:rPr lang="en-US"/>
              <a:pPr/>
              <a:t>25</a:t>
            </a:fld>
            <a:endParaRPr lang="en-US"/>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9E42A-3A76-8B4C-AF3D-FD7D9FE21DD8}" type="slidenum">
              <a:rPr lang="en-US"/>
              <a:pPr/>
              <a:t>26</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AAD32-4B5F-E443-954D-958DBD4FE685}" type="slidenum">
              <a:rPr lang="en-US"/>
              <a:pPr/>
              <a:t>27</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ABCB3-8336-D94A-B622-D09621F7E8BC}" type="slidenum">
              <a:rPr lang="en-US"/>
              <a:pPr/>
              <a:t>3</a:t>
            </a:fld>
            <a:endParaRPr lang="en-US"/>
          </a:p>
        </p:txBody>
      </p:sp>
      <p:sp>
        <p:nvSpPr>
          <p:cNvPr id="160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4847-5FDB-AB4B-B882-71402DD71BD5}" type="slidenum">
              <a:rPr lang="en-US"/>
              <a:pPr/>
              <a:t>4</a:t>
            </a:fld>
            <a:endParaRPr lang="en-US"/>
          </a:p>
        </p:txBody>
      </p:sp>
      <p:sp>
        <p:nvSpPr>
          <p:cNvPr id="162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41D4A-1C0F-E546-BADF-AFA027B99A60}" type="slidenum">
              <a:rPr lang="en-US"/>
              <a:pPr/>
              <a:t>5</a:t>
            </a:fld>
            <a:endParaRPr lang="en-US"/>
          </a:p>
        </p:txBody>
      </p:sp>
      <p:sp>
        <p:nvSpPr>
          <p:cNvPr id="20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F1BC4-51E5-1344-B045-834735216DF1}" type="slidenum">
              <a:rPr lang="en-US"/>
              <a:pPr/>
              <a:t>6</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85156-1B71-1649-A1D3-2C05E90273F1}" type="slidenum">
              <a:rPr lang="en-US"/>
              <a:pPr/>
              <a:t>7</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C1B54-D6A7-5246-8C2A-8EF49B2B166D}" type="slidenum">
              <a:rPr lang="en-US"/>
              <a:pPr/>
              <a:t>8</a:t>
            </a:fld>
            <a:endParaRPr lang="en-US"/>
          </a:p>
        </p:txBody>
      </p:sp>
      <p:sp>
        <p:nvSpPr>
          <p:cNvPr id="168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E11A0-67ED-7F41-8E97-87927D9F5015}" type="slidenum">
              <a:rPr lang="en-US"/>
              <a:pPr/>
              <a:t>9</a:t>
            </a:fld>
            <a:endParaRPr lang="en-US"/>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C97E1-2E37-5842-9AD1-59E2B60C739E}" type="slidenum">
              <a:rPr lang="en-US"/>
              <a:pPr/>
              <a:t>‹#›</a:t>
            </a:fld>
            <a:endParaRPr lang="en-US"/>
          </a:p>
        </p:txBody>
      </p:sp>
    </p:spTree>
    <p:extLst>
      <p:ext uri="{BB962C8B-B14F-4D97-AF65-F5344CB8AC3E}">
        <p14:creationId xmlns:p14="http://schemas.microsoft.com/office/powerpoint/2010/main" val="85592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D9E5A4-9457-E64E-8FCE-77A1D4D2000D}" type="slidenum">
              <a:rPr lang="en-US"/>
              <a:pPr/>
              <a:t>‹#›</a:t>
            </a:fld>
            <a:endParaRPr lang="en-US"/>
          </a:p>
        </p:txBody>
      </p:sp>
    </p:spTree>
    <p:extLst>
      <p:ext uri="{BB962C8B-B14F-4D97-AF65-F5344CB8AC3E}">
        <p14:creationId xmlns:p14="http://schemas.microsoft.com/office/powerpoint/2010/main" val="206689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C6E93C-70CD-6D49-AAE7-654F2F5F4A48}" type="slidenum">
              <a:rPr lang="en-US"/>
              <a:pPr/>
              <a:t>‹#›</a:t>
            </a:fld>
            <a:endParaRPr lang="en-US"/>
          </a:p>
        </p:txBody>
      </p:sp>
    </p:spTree>
    <p:extLst>
      <p:ext uri="{BB962C8B-B14F-4D97-AF65-F5344CB8AC3E}">
        <p14:creationId xmlns:p14="http://schemas.microsoft.com/office/powerpoint/2010/main" val="119816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772400" cy="5943600"/>
          </a:xfr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A3EB3A9-E3AB-DF4D-8669-8787E7778A45}" type="slidenum">
              <a:rPr lang="en-US"/>
              <a:pPr/>
              <a:t>‹#›</a:t>
            </a:fld>
            <a:endParaRPr lang="en-US"/>
          </a:p>
        </p:txBody>
      </p:sp>
    </p:spTree>
    <p:extLst>
      <p:ext uri="{BB962C8B-B14F-4D97-AF65-F5344CB8AC3E}">
        <p14:creationId xmlns:p14="http://schemas.microsoft.com/office/powerpoint/2010/main" val="248568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F2FCE4-8B40-B34C-B06A-867A77604356}" type="slidenum">
              <a:rPr lang="en-US"/>
              <a:pPr/>
              <a:t>‹#›</a:t>
            </a:fld>
            <a:endParaRPr lang="en-US"/>
          </a:p>
        </p:txBody>
      </p:sp>
    </p:spTree>
    <p:extLst>
      <p:ext uri="{BB962C8B-B14F-4D97-AF65-F5344CB8AC3E}">
        <p14:creationId xmlns:p14="http://schemas.microsoft.com/office/powerpoint/2010/main" val="251242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7F4680-F810-634A-A29C-355402B4DFE7}" type="slidenum">
              <a:rPr lang="en-US"/>
              <a:pPr/>
              <a:t>‹#›</a:t>
            </a:fld>
            <a:endParaRPr lang="en-US"/>
          </a:p>
        </p:txBody>
      </p:sp>
    </p:spTree>
    <p:extLst>
      <p:ext uri="{BB962C8B-B14F-4D97-AF65-F5344CB8AC3E}">
        <p14:creationId xmlns:p14="http://schemas.microsoft.com/office/powerpoint/2010/main" val="112295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0994D0-606E-7942-86E1-1D69656BD712}" type="slidenum">
              <a:rPr lang="en-US"/>
              <a:pPr/>
              <a:t>‹#›</a:t>
            </a:fld>
            <a:endParaRPr lang="en-US"/>
          </a:p>
        </p:txBody>
      </p:sp>
    </p:spTree>
    <p:extLst>
      <p:ext uri="{BB962C8B-B14F-4D97-AF65-F5344CB8AC3E}">
        <p14:creationId xmlns:p14="http://schemas.microsoft.com/office/powerpoint/2010/main" val="257662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CA56AE-D0DD-3442-80A5-1163D8A3AB58}" type="slidenum">
              <a:rPr lang="en-US"/>
              <a:pPr/>
              <a:t>‹#›</a:t>
            </a:fld>
            <a:endParaRPr lang="en-US"/>
          </a:p>
        </p:txBody>
      </p:sp>
    </p:spTree>
    <p:extLst>
      <p:ext uri="{BB962C8B-B14F-4D97-AF65-F5344CB8AC3E}">
        <p14:creationId xmlns:p14="http://schemas.microsoft.com/office/powerpoint/2010/main" val="131781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21E2D0-8C16-9746-B80B-F92E0FFFFEFB}" type="slidenum">
              <a:rPr lang="en-US"/>
              <a:pPr/>
              <a:t>‹#›</a:t>
            </a:fld>
            <a:endParaRPr lang="en-US"/>
          </a:p>
        </p:txBody>
      </p:sp>
    </p:spTree>
    <p:extLst>
      <p:ext uri="{BB962C8B-B14F-4D97-AF65-F5344CB8AC3E}">
        <p14:creationId xmlns:p14="http://schemas.microsoft.com/office/powerpoint/2010/main" val="267586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67C1151-301F-FF4C-999C-9B2752EC4E58}" type="slidenum">
              <a:rPr lang="en-US"/>
              <a:pPr/>
              <a:t>‹#›</a:t>
            </a:fld>
            <a:endParaRPr lang="en-US"/>
          </a:p>
        </p:txBody>
      </p:sp>
    </p:spTree>
    <p:extLst>
      <p:ext uri="{BB962C8B-B14F-4D97-AF65-F5344CB8AC3E}">
        <p14:creationId xmlns:p14="http://schemas.microsoft.com/office/powerpoint/2010/main" val="428975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3A2031-50D8-F44D-9090-E9A860C13A8F}" type="slidenum">
              <a:rPr lang="en-US"/>
              <a:pPr/>
              <a:t>‹#›</a:t>
            </a:fld>
            <a:endParaRPr lang="en-US"/>
          </a:p>
        </p:txBody>
      </p:sp>
    </p:spTree>
    <p:extLst>
      <p:ext uri="{BB962C8B-B14F-4D97-AF65-F5344CB8AC3E}">
        <p14:creationId xmlns:p14="http://schemas.microsoft.com/office/powerpoint/2010/main" val="176401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11719D-9903-A74F-8482-67A756C52DAB}" type="slidenum">
              <a:rPr lang="en-US"/>
              <a:pPr/>
              <a:t>‹#›</a:t>
            </a:fld>
            <a:endParaRPr lang="en-US"/>
          </a:p>
        </p:txBody>
      </p:sp>
    </p:spTree>
    <p:extLst>
      <p:ext uri="{BB962C8B-B14F-4D97-AF65-F5344CB8AC3E}">
        <p14:creationId xmlns:p14="http://schemas.microsoft.com/office/powerpoint/2010/main" val="28169165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F3376B78-2A03-664F-A6A5-496894D64EA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800">
          <a:solidFill>
            <a:schemeClr val="bg2"/>
          </a:solidFill>
          <a:latin typeface="+mj-lt"/>
          <a:ea typeface="+mj-ea"/>
          <a:cs typeface="+mj-cs"/>
        </a:defRPr>
      </a:lvl1pPr>
      <a:lvl2pPr algn="ctr" rtl="0" fontAlgn="base">
        <a:spcBef>
          <a:spcPct val="0"/>
        </a:spcBef>
        <a:spcAft>
          <a:spcPct val="0"/>
        </a:spcAft>
        <a:defRPr sz="2800">
          <a:solidFill>
            <a:schemeClr val="bg2"/>
          </a:solidFill>
          <a:latin typeface="Times" charset="0"/>
          <a:ea typeface="ＭＳ Ｐゴシック" charset="0"/>
        </a:defRPr>
      </a:lvl2pPr>
      <a:lvl3pPr algn="ctr" rtl="0" fontAlgn="base">
        <a:spcBef>
          <a:spcPct val="0"/>
        </a:spcBef>
        <a:spcAft>
          <a:spcPct val="0"/>
        </a:spcAft>
        <a:defRPr sz="2800">
          <a:solidFill>
            <a:schemeClr val="bg2"/>
          </a:solidFill>
          <a:latin typeface="Times" charset="0"/>
          <a:ea typeface="ＭＳ Ｐゴシック" charset="0"/>
        </a:defRPr>
      </a:lvl3pPr>
      <a:lvl4pPr algn="ctr" rtl="0" fontAlgn="base">
        <a:spcBef>
          <a:spcPct val="0"/>
        </a:spcBef>
        <a:spcAft>
          <a:spcPct val="0"/>
        </a:spcAft>
        <a:defRPr sz="2800">
          <a:solidFill>
            <a:schemeClr val="bg2"/>
          </a:solidFill>
          <a:latin typeface="Times" charset="0"/>
          <a:ea typeface="ＭＳ Ｐゴシック" charset="0"/>
        </a:defRPr>
      </a:lvl4pPr>
      <a:lvl5pPr algn="ctr" rtl="0" fontAlgn="base">
        <a:spcBef>
          <a:spcPct val="0"/>
        </a:spcBef>
        <a:spcAft>
          <a:spcPct val="0"/>
        </a:spcAft>
        <a:defRPr sz="2800">
          <a:solidFill>
            <a:schemeClr val="bg2"/>
          </a:solidFill>
          <a:latin typeface="Times" charset="0"/>
          <a:ea typeface="ＭＳ Ｐゴシック" charset="0"/>
        </a:defRPr>
      </a:lvl5pPr>
      <a:lvl6pPr marL="457200" algn="ctr" rtl="0" fontAlgn="base">
        <a:spcBef>
          <a:spcPct val="0"/>
        </a:spcBef>
        <a:spcAft>
          <a:spcPct val="0"/>
        </a:spcAft>
        <a:defRPr sz="2800">
          <a:solidFill>
            <a:schemeClr val="bg2"/>
          </a:solidFill>
          <a:latin typeface="Times" charset="0"/>
          <a:ea typeface="ＭＳ Ｐゴシック" charset="0"/>
        </a:defRPr>
      </a:lvl6pPr>
      <a:lvl7pPr marL="914400" algn="ctr" rtl="0" fontAlgn="base">
        <a:spcBef>
          <a:spcPct val="0"/>
        </a:spcBef>
        <a:spcAft>
          <a:spcPct val="0"/>
        </a:spcAft>
        <a:defRPr sz="2800">
          <a:solidFill>
            <a:schemeClr val="bg2"/>
          </a:solidFill>
          <a:latin typeface="Times" charset="0"/>
          <a:ea typeface="ＭＳ Ｐゴシック" charset="0"/>
        </a:defRPr>
      </a:lvl7pPr>
      <a:lvl8pPr marL="1371600" algn="ctr" rtl="0" fontAlgn="base">
        <a:spcBef>
          <a:spcPct val="0"/>
        </a:spcBef>
        <a:spcAft>
          <a:spcPct val="0"/>
        </a:spcAft>
        <a:defRPr sz="2800">
          <a:solidFill>
            <a:schemeClr val="bg2"/>
          </a:solidFill>
          <a:latin typeface="Times" charset="0"/>
          <a:ea typeface="ＭＳ Ｐゴシック" charset="0"/>
        </a:defRPr>
      </a:lvl8pPr>
      <a:lvl9pPr marL="1828800" algn="ctr" rtl="0" fontAlgn="base">
        <a:spcBef>
          <a:spcPct val="0"/>
        </a:spcBef>
        <a:spcAft>
          <a:spcPct val="0"/>
        </a:spcAft>
        <a:defRPr sz="2800">
          <a:solidFill>
            <a:schemeClr val="bg2"/>
          </a:solidFill>
          <a:latin typeface="Time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6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0" name="Picture 6" descr="CCI00000"/>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154632" name="Rectangle 8"/>
          <p:cNvSpPr>
            <a:spLocks noGrp="1" noChangeArrowheads="1"/>
          </p:cNvSpPr>
          <p:nvPr>
            <p:ph type="title" idx="4294967295"/>
          </p:nvPr>
        </p:nvSpPr>
        <p:spPr>
          <a:xfrm>
            <a:off x="1219200" y="5562600"/>
            <a:ext cx="7772400" cy="1143000"/>
          </a:xfrm>
        </p:spPr>
        <p:txBody>
          <a:bodyPr/>
          <a:lstStyle/>
          <a:p>
            <a:r>
              <a:rPr lang="en-US" sz="3600" b="1">
                <a:solidFill>
                  <a:schemeClr val="bg1"/>
                </a:solidFill>
              </a:rPr>
              <a:t>Cuvierian tubules </a:t>
            </a:r>
            <a:br>
              <a:rPr lang="en-US" sz="3600" b="1">
                <a:solidFill>
                  <a:schemeClr val="bg1"/>
                </a:solidFill>
              </a:rPr>
            </a:br>
            <a:r>
              <a:rPr lang="en-US" sz="3600" b="1">
                <a:solidFill>
                  <a:schemeClr val="bg1"/>
                </a:solidFill>
              </a:rPr>
              <a:t> Fonction - Structure -Variation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The connective tissue</a:t>
            </a:r>
          </a:p>
        </p:txBody>
      </p:sp>
      <p:sp>
        <p:nvSpPr>
          <p:cNvPr id="172035"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037"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72038" name="Text Box 6"/>
          <p:cNvSpPr txBox="1">
            <a:spLocks noChangeArrowheads="1"/>
          </p:cNvSpPr>
          <p:nvPr/>
        </p:nvSpPr>
        <p:spPr bwMode="auto">
          <a:xfrm>
            <a:off x="457200" y="1233488"/>
            <a:ext cx="7924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charset="0"/>
              <a:buNone/>
            </a:pPr>
            <a:endParaRPr lang="en-US" sz="2000">
              <a:latin typeface="Arial" charset="0"/>
              <a:cs typeface="ＭＳ Ｐゴシック" charset="0"/>
            </a:endParaRPr>
          </a:p>
        </p:txBody>
      </p:sp>
      <p:sp>
        <p:nvSpPr>
          <p:cNvPr id="172040" name="Text Box 8"/>
          <p:cNvSpPr txBox="1">
            <a:spLocks noChangeArrowheads="1"/>
          </p:cNvSpPr>
          <p:nvPr/>
        </p:nvSpPr>
        <p:spPr bwMode="auto">
          <a:xfrm>
            <a:off x="838200" y="1143000"/>
            <a:ext cx="7315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The connective tissue forms 90% of the tubule</a:t>
            </a:r>
            <a:r>
              <a:rPr lang="ja-JP" altLang="en-US" sz="1800" dirty="0">
                <a:cs typeface="ＭＳ Ｐゴシック" charset="0"/>
              </a:rPr>
              <a:t>’</a:t>
            </a:r>
            <a:r>
              <a:rPr lang="en-US" sz="1800" dirty="0">
                <a:cs typeface="ＭＳ Ｐゴシック" charset="0"/>
              </a:rPr>
              <a:t>s thickness and encloses up to six </a:t>
            </a:r>
            <a:r>
              <a:rPr lang="en-US" sz="1800" dirty="0" smtClean="0">
                <a:cs typeface="ＭＳ Ｐゴシック" charset="0"/>
              </a:rPr>
              <a:t>imbricated </a:t>
            </a:r>
            <a:r>
              <a:rPr lang="en-US" sz="1800" dirty="0">
                <a:cs typeface="ＭＳ Ｐゴシック" charset="0"/>
              </a:rPr>
              <a:t>collagen helices, each of them being parallel to the long axis of the tubule. </a:t>
            </a:r>
            <a:endParaRPr lang="en-US" sz="1800" dirty="0"/>
          </a:p>
        </p:txBody>
      </p:sp>
      <p:pic>
        <p:nvPicPr>
          <p:cNvPr id="172045" name="Picture 13" descr="helix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886200"/>
            <a:ext cx="2057400" cy="1887538"/>
          </a:xfrm>
          <a:prstGeom prst="rect">
            <a:avLst/>
          </a:prstGeom>
          <a:noFill/>
          <a:extLst>
            <a:ext uri="{909E8E84-426E-40dd-AFC4-6F175D3DCCD1}">
              <a14:hiddenFill xmlns:a14="http://schemas.microsoft.com/office/drawing/2010/main">
                <a:solidFill>
                  <a:srgbClr val="FFFFFF"/>
                </a:solidFill>
              </a14:hiddenFill>
            </a:ext>
          </a:extLst>
        </p:spPr>
      </p:pic>
      <p:pic>
        <p:nvPicPr>
          <p:cNvPr id="172046" name="Picture 14" descr="helix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3600" y="2286000"/>
            <a:ext cx="1981200" cy="1698625"/>
          </a:xfrm>
          <a:prstGeom prst="rect">
            <a:avLst/>
          </a:prstGeom>
          <a:noFill/>
          <a:extLst>
            <a:ext uri="{909E8E84-426E-40dd-AFC4-6F175D3DCCD1}">
              <a14:hiddenFill xmlns:a14="http://schemas.microsoft.com/office/drawing/2010/main">
                <a:solidFill>
                  <a:srgbClr val="FFFFFF"/>
                </a:solidFill>
              </a14:hiddenFill>
            </a:ext>
          </a:extLst>
        </p:spPr>
      </p:pic>
      <p:pic>
        <p:nvPicPr>
          <p:cNvPr id="172047" name="Picture 15" descr="inepit"/>
          <p:cNvPicPr>
            <a:picLocks noChangeAspect="1" noChangeArrowheads="1"/>
          </p:cNvPicPr>
          <p:nvPr/>
        </p:nvPicPr>
        <p:blipFill>
          <a:blip r:embed="rId5" cstate="email">
            <a:extLst>
              <a:ext uri="{28A0092B-C50C-407E-A947-70E740481C1C}">
                <a14:useLocalDpi xmlns:a14="http://schemas.microsoft.com/office/drawing/2010/main"/>
              </a:ext>
            </a:extLst>
          </a:blip>
          <a:srcRect t="-64"/>
          <a:stretch>
            <a:fillRect/>
          </a:stretch>
        </p:blipFill>
        <p:spPr bwMode="auto">
          <a:xfrm>
            <a:off x="838200" y="2133600"/>
            <a:ext cx="4038600" cy="3527425"/>
          </a:xfrm>
          <a:prstGeom prst="rect">
            <a:avLst/>
          </a:prstGeom>
          <a:noFill/>
          <a:extLst>
            <a:ext uri="{909E8E84-426E-40dd-AFC4-6F175D3DCCD1}">
              <a14:hiddenFill xmlns:a14="http://schemas.microsoft.com/office/drawing/2010/main">
                <a:solidFill>
                  <a:srgbClr val="FFFFFF"/>
                </a:solidFill>
              </a14:hiddenFill>
            </a:ext>
          </a:extLst>
        </p:spPr>
      </p:pic>
      <p:sp>
        <p:nvSpPr>
          <p:cNvPr id="172048" name="Text Box 16"/>
          <p:cNvSpPr txBox="1">
            <a:spLocks noChangeArrowheads="1"/>
          </p:cNvSpPr>
          <p:nvPr/>
        </p:nvSpPr>
        <p:spPr bwMode="auto">
          <a:xfrm>
            <a:off x="3143250" y="5249863"/>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t>*</a:t>
            </a:r>
            <a:endParaRPr lang="en-US"/>
          </a:p>
        </p:txBody>
      </p:sp>
      <p:sp>
        <p:nvSpPr>
          <p:cNvPr id="172049" name="Text Box 17"/>
          <p:cNvSpPr txBox="1">
            <a:spLocks noChangeArrowheads="1"/>
          </p:cNvSpPr>
          <p:nvPr/>
        </p:nvSpPr>
        <p:spPr bwMode="auto">
          <a:xfrm>
            <a:off x="2514600" y="2659063"/>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t>*</a:t>
            </a:r>
            <a:endParaRPr lang="en-US"/>
          </a:p>
        </p:txBody>
      </p:sp>
      <p:grpSp>
        <p:nvGrpSpPr>
          <p:cNvPr id="172057" name="Group 25"/>
          <p:cNvGrpSpPr>
            <a:grpSpLocks/>
          </p:cNvGrpSpPr>
          <p:nvPr/>
        </p:nvGrpSpPr>
        <p:grpSpPr bwMode="auto">
          <a:xfrm>
            <a:off x="2819400" y="2819400"/>
            <a:ext cx="3810000" cy="2590800"/>
            <a:chOff x="1776" y="1776"/>
            <a:chExt cx="2400" cy="1632"/>
          </a:xfrm>
        </p:grpSpPr>
        <p:sp>
          <p:nvSpPr>
            <p:cNvPr id="172050" name="Line 18"/>
            <p:cNvSpPr>
              <a:spLocks noChangeShapeType="1"/>
            </p:cNvSpPr>
            <p:nvPr/>
          </p:nvSpPr>
          <p:spPr bwMode="auto">
            <a:xfrm>
              <a:off x="1776" y="1776"/>
              <a:ext cx="230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2051" name="Line 19"/>
            <p:cNvSpPr>
              <a:spLocks noChangeShapeType="1"/>
            </p:cNvSpPr>
            <p:nvPr/>
          </p:nvSpPr>
          <p:spPr bwMode="auto">
            <a:xfrm flipV="1">
              <a:off x="2160" y="2208"/>
              <a:ext cx="2016" cy="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2056" name="Group 24"/>
          <p:cNvGrpSpPr>
            <a:grpSpLocks/>
          </p:cNvGrpSpPr>
          <p:nvPr/>
        </p:nvGrpSpPr>
        <p:grpSpPr bwMode="auto">
          <a:xfrm>
            <a:off x="2209800" y="5486400"/>
            <a:ext cx="5410200" cy="800100"/>
            <a:chOff x="1392" y="3600"/>
            <a:chExt cx="3408" cy="504"/>
          </a:xfrm>
        </p:grpSpPr>
        <p:sp>
          <p:nvSpPr>
            <p:cNvPr id="172052" name="Text Box 20"/>
            <p:cNvSpPr txBox="1">
              <a:spLocks noChangeArrowheads="1"/>
            </p:cNvSpPr>
            <p:nvPr/>
          </p:nvSpPr>
          <p:spPr bwMode="auto">
            <a:xfrm>
              <a:off x="1561" y="3873"/>
              <a:ext cx="3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cs typeface="ＭＳ Ｐゴシック" charset="0"/>
                </a:rPr>
                <a:t>It also includes longitudinal and circular muscle fibers</a:t>
              </a:r>
              <a:endParaRPr lang="en-US"/>
            </a:p>
          </p:txBody>
        </p:sp>
        <p:sp>
          <p:nvSpPr>
            <p:cNvPr id="172054" name="Line 22"/>
            <p:cNvSpPr>
              <a:spLocks noChangeShapeType="1"/>
            </p:cNvSpPr>
            <p:nvPr/>
          </p:nvSpPr>
          <p:spPr bwMode="auto">
            <a:xfrm>
              <a:off x="1392" y="3600"/>
              <a:ext cx="19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The mesothelium</a:t>
            </a:r>
          </a:p>
        </p:txBody>
      </p:sp>
      <p:sp>
        <p:nvSpPr>
          <p:cNvPr id="174083"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084"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74087" name="Text Box 7"/>
          <p:cNvSpPr txBox="1">
            <a:spLocks noChangeArrowheads="1"/>
          </p:cNvSpPr>
          <p:nvPr/>
        </p:nvSpPr>
        <p:spPr bwMode="auto">
          <a:xfrm>
            <a:off x="838200" y="12954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The mesothelium is the tissue layer responsible for adhesion. </a:t>
            </a:r>
            <a:endParaRPr lang="en-US" sz="1800"/>
          </a:p>
        </p:txBody>
      </p:sp>
      <p:grpSp>
        <p:nvGrpSpPr>
          <p:cNvPr id="174106" name="Group 26"/>
          <p:cNvGrpSpPr>
            <a:grpSpLocks/>
          </p:cNvGrpSpPr>
          <p:nvPr/>
        </p:nvGrpSpPr>
        <p:grpSpPr bwMode="auto">
          <a:xfrm>
            <a:off x="473075" y="1676400"/>
            <a:ext cx="8137525" cy="3789363"/>
            <a:chOff x="298" y="1233"/>
            <a:chExt cx="5126" cy="2387"/>
          </a:xfrm>
        </p:grpSpPr>
        <p:pic>
          <p:nvPicPr>
            <p:cNvPr id="174098" name="Picture 18" descr="mesoth cel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4" y="1536"/>
              <a:ext cx="1680" cy="1991"/>
            </a:xfrm>
            <a:prstGeom prst="rect">
              <a:avLst/>
            </a:prstGeom>
            <a:noFill/>
            <a:extLst>
              <a:ext uri="{909E8E84-426E-40dd-AFC4-6F175D3DCCD1}">
                <a14:hiddenFill xmlns:a14="http://schemas.microsoft.com/office/drawing/2010/main">
                  <a:solidFill>
                    <a:srgbClr val="FFFFFF"/>
                  </a:solidFill>
                </a14:hiddenFill>
              </a:ext>
            </a:extLst>
          </p:spPr>
        </p:pic>
        <p:pic>
          <p:nvPicPr>
            <p:cNvPr id="174100" name="Picture 20" descr="mesot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 y="1440"/>
              <a:ext cx="1733" cy="2180"/>
            </a:xfrm>
            <a:prstGeom prst="rect">
              <a:avLst/>
            </a:prstGeom>
            <a:noFill/>
            <a:extLst>
              <a:ext uri="{909E8E84-426E-40dd-AFC4-6F175D3DCCD1}">
                <a14:hiddenFill xmlns:a14="http://schemas.microsoft.com/office/drawing/2010/main">
                  <a:solidFill>
                    <a:srgbClr val="FFFFFF"/>
                  </a:solidFill>
                </a14:hiddenFill>
              </a:ext>
            </a:extLst>
          </p:spPr>
        </p:pic>
        <p:sp>
          <p:nvSpPr>
            <p:cNvPr id="174105" name="Text Box 25"/>
            <p:cNvSpPr txBox="1">
              <a:spLocks noChangeArrowheads="1"/>
            </p:cNvSpPr>
            <p:nvPr/>
          </p:nvSpPr>
          <p:spPr bwMode="auto">
            <a:xfrm>
              <a:off x="528" y="1233"/>
              <a:ext cx="43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cs typeface="ＭＳ Ｐゴシック" charset="0"/>
                </a:rPr>
                <a:t>It is a pseudostratified epithelium made up of two superposed cell layers:</a:t>
              </a:r>
            </a:p>
          </p:txBody>
        </p:sp>
      </p:grpSp>
      <p:grpSp>
        <p:nvGrpSpPr>
          <p:cNvPr id="174113" name="Group 33"/>
          <p:cNvGrpSpPr>
            <a:grpSpLocks/>
          </p:cNvGrpSpPr>
          <p:nvPr/>
        </p:nvGrpSpPr>
        <p:grpSpPr bwMode="auto">
          <a:xfrm>
            <a:off x="3048000" y="2286000"/>
            <a:ext cx="3962400" cy="1143000"/>
            <a:chOff x="1920" y="1632"/>
            <a:chExt cx="2496" cy="720"/>
          </a:xfrm>
        </p:grpSpPr>
        <p:sp>
          <p:nvSpPr>
            <p:cNvPr id="174103" name="Text Box 23"/>
            <p:cNvSpPr txBox="1">
              <a:spLocks noChangeArrowheads="1"/>
            </p:cNvSpPr>
            <p:nvPr/>
          </p:nvSpPr>
          <p:spPr bwMode="auto">
            <a:xfrm>
              <a:off x="2208" y="1632"/>
              <a:ext cx="1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an outer layer of adluminal cells</a:t>
              </a:r>
            </a:p>
          </p:txBody>
        </p:sp>
        <p:sp>
          <p:nvSpPr>
            <p:cNvPr id="174107" name="Line 27"/>
            <p:cNvSpPr>
              <a:spLocks noChangeShapeType="1"/>
            </p:cNvSpPr>
            <p:nvPr/>
          </p:nvSpPr>
          <p:spPr bwMode="auto">
            <a:xfrm>
              <a:off x="1920" y="177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08" name="Line 28"/>
            <p:cNvSpPr>
              <a:spLocks noChangeShapeType="1"/>
            </p:cNvSpPr>
            <p:nvPr/>
          </p:nvSpPr>
          <p:spPr bwMode="auto">
            <a:xfrm>
              <a:off x="3312" y="1776"/>
              <a:ext cx="1104" cy="5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4115" name="Group 35"/>
          <p:cNvGrpSpPr>
            <a:grpSpLocks/>
          </p:cNvGrpSpPr>
          <p:nvPr/>
        </p:nvGrpSpPr>
        <p:grpSpPr bwMode="auto">
          <a:xfrm>
            <a:off x="609600" y="3549650"/>
            <a:ext cx="10972800" cy="2698750"/>
            <a:chOff x="384" y="2448"/>
            <a:chExt cx="6912" cy="1700"/>
          </a:xfrm>
        </p:grpSpPr>
        <p:sp>
          <p:nvSpPr>
            <p:cNvPr id="174099" name="Text Box 19"/>
            <p:cNvSpPr txBox="1">
              <a:spLocks noChangeArrowheads="1"/>
            </p:cNvSpPr>
            <p:nvPr/>
          </p:nvSpPr>
          <p:spPr bwMode="auto">
            <a:xfrm>
              <a:off x="384" y="3744"/>
              <a:ext cx="49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Granular cells are filled with densely packed granules enclosing the substance responsible of adhesion.</a:t>
              </a:r>
              <a:endParaRPr lang="en-US"/>
            </a:p>
          </p:txBody>
        </p:sp>
        <p:grpSp>
          <p:nvGrpSpPr>
            <p:cNvPr id="174114" name="Group 34"/>
            <p:cNvGrpSpPr>
              <a:grpSpLocks/>
            </p:cNvGrpSpPr>
            <p:nvPr/>
          </p:nvGrpSpPr>
          <p:grpSpPr bwMode="auto">
            <a:xfrm>
              <a:off x="1536" y="2448"/>
              <a:ext cx="5760" cy="1172"/>
              <a:chOff x="1536" y="2448"/>
              <a:chExt cx="5760" cy="1172"/>
            </a:xfrm>
          </p:grpSpPr>
          <p:sp>
            <p:nvSpPr>
              <p:cNvPr id="174085" name="Rectangle 5"/>
              <p:cNvSpPr>
                <a:spLocks noChangeArrowheads="1"/>
              </p:cNvSpPr>
              <p:nvPr/>
            </p:nvSpPr>
            <p:spPr bwMode="auto">
              <a:xfrm>
                <a:off x="1536" y="2448"/>
                <a:ext cx="57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74104" name="Text Box 24"/>
              <p:cNvSpPr txBox="1">
                <a:spLocks noChangeArrowheads="1"/>
              </p:cNvSpPr>
              <p:nvPr/>
            </p:nvSpPr>
            <p:spPr bwMode="auto">
              <a:xfrm>
                <a:off x="2064" y="2640"/>
                <a:ext cx="1680"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an inner layer of granular cells which is highly folded along the long axis of the tubule. </a:t>
                </a:r>
                <a:endParaRPr lang="en-US" sz="1800"/>
              </a:p>
              <a:p>
                <a:endParaRPr lang="en-US"/>
              </a:p>
            </p:txBody>
          </p:sp>
          <p:sp>
            <p:nvSpPr>
              <p:cNvPr id="174111" name="Line 31"/>
              <p:cNvSpPr>
                <a:spLocks noChangeShapeType="1"/>
              </p:cNvSpPr>
              <p:nvPr/>
            </p:nvSpPr>
            <p:spPr bwMode="auto">
              <a:xfrm>
                <a:off x="1632" y="278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12" name="Line 32"/>
              <p:cNvSpPr>
                <a:spLocks noChangeShapeType="1"/>
              </p:cNvSpPr>
              <p:nvPr/>
            </p:nvSpPr>
            <p:spPr bwMode="auto">
              <a:xfrm>
                <a:off x="3648" y="2784"/>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Quiescent tubules - elongated tubules</a:t>
            </a:r>
          </a:p>
        </p:txBody>
      </p:sp>
      <p:sp>
        <p:nvSpPr>
          <p:cNvPr id="178179"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78214" name="Group 38"/>
          <p:cNvGrpSpPr>
            <a:grpSpLocks/>
          </p:cNvGrpSpPr>
          <p:nvPr/>
        </p:nvGrpSpPr>
        <p:grpSpPr bwMode="auto">
          <a:xfrm>
            <a:off x="4191000" y="3933825"/>
            <a:ext cx="3978275" cy="381000"/>
            <a:chOff x="2640" y="2832"/>
            <a:chExt cx="2506" cy="240"/>
          </a:xfrm>
        </p:grpSpPr>
        <p:sp>
          <p:nvSpPr>
            <p:cNvPr id="178193" name="Text Box 17"/>
            <p:cNvSpPr txBox="1">
              <a:spLocks noChangeArrowheads="1"/>
            </p:cNvSpPr>
            <p:nvPr/>
          </p:nvSpPr>
          <p:spPr bwMode="auto">
            <a:xfrm>
              <a:off x="2928" y="2832"/>
              <a:ext cx="2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Clr>
                  <a:schemeClr val="hlink"/>
                </a:buClr>
                <a:buFont typeface="Times" charset="0"/>
                <a:buChar char="•"/>
              </a:pPr>
              <a:r>
                <a:rPr lang="en-US" sz="1800">
                  <a:cs typeface="ＭＳ Ｐゴシック" charset="0"/>
                </a:rPr>
                <a:t>The inner epithelium is dissociated,</a:t>
              </a:r>
            </a:p>
          </p:txBody>
        </p:sp>
        <p:sp>
          <p:nvSpPr>
            <p:cNvPr id="178203" name="Line 27"/>
            <p:cNvSpPr>
              <a:spLocks noChangeShapeType="1"/>
            </p:cNvSpPr>
            <p:nvPr/>
          </p:nvSpPr>
          <p:spPr bwMode="auto">
            <a:xfrm flipH="1">
              <a:off x="2640" y="3072"/>
              <a:ext cx="144" cy="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8219" name="Group 43"/>
          <p:cNvGrpSpPr>
            <a:grpSpLocks/>
          </p:cNvGrpSpPr>
          <p:nvPr/>
        </p:nvGrpSpPr>
        <p:grpSpPr bwMode="auto">
          <a:xfrm>
            <a:off x="4191000" y="4221163"/>
            <a:ext cx="4130675" cy="1295400"/>
            <a:chOff x="2640" y="3024"/>
            <a:chExt cx="2602" cy="816"/>
          </a:xfrm>
        </p:grpSpPr>
        <p:sp>
          <p:nvSpPr>
            <p:cNvPr id="178194" name="Text Box 18"/>
            <p:cNvSpPr txBox="1">
              <a:spLocks noChangeArrowheads="1"/>
            </p:cNvSpPr>
            <p:nvPr/>
          </p:nvSpPr>
          <p:spPr bwMode="auto">
            <a:xfrm>
              <a:off x="2928" y="3024"/>
              <a:ext cx="231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A70E16"/>
                </a:buClr>
                <a:buFont typeface="Times" charset="0"/>
                <a:buChar char="•"/>
              </a:pPr>
              <a:r>
                <a:rPr lang="en-US" sz="1800">
                  <a:cs typeface="ＭＳ Ｐゴシック" charset="0"/>
                </a:rPr>
                <a:t>The helices of collagen fibers in the connective tissue layer are stretched,</a:t>
              </a:r>
            </a:p>
          </p:txBody>
        </p:sp>
        <p:sp>
          <p:nvSpPr>
            <p:cNvPr id="178206" name="Line 30"/>
            <p:cNvSpPr>
              <a:spLocks noChangeShapeType="1"/>
            </p:cNvSpPr>
            <p:nvPr/>
          </p:nvSpPr>
          <p:spPr bwMode="auto">
            <a:xfrm flipH="1">
              <a:off x="2640" y="3840"/>
              <a:ext cx="144" cy="0"/>
            </a:xfrm>
            <a:prstGeom prst="line">
              <a:avLst/>
            </a:prstGeom>
            <a:noFill/>
            <a:ln w="12700">
              <a:solidFill>
                <a:srgbClr val="A70E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78188" name="Picture 12" descr="elong copy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513" y="3957638"/>
            <a:ext cx="3657600" cy="1703387"/>
          </a:xfrm>
          <a:prstGeom prst="rect">
            <a:avLst/>
          </a:prstGeom>
          <a:noFill/>
          <a:extLst>
            <a:ext uri="{909E8E84-426E-40dd-AFC4-6F175D3DCCD1}">
              <a14:hiddenFill xmlns:a14="http://schemas.microsoft.com/office/drawing/2010/main">
                <a:solidFill>
                  <a:srgbClr val="FFFFFF"/>
                </a:solidFill>
              </a14:hiddenFill>
            </a:ext>
          </a:extLst>
        </p:spPr>
      </p:pic>
      <p:grpSp>
        <p:nvGrpSpPr>
          <p:cNvPr id="178224" name="Group 48"/>
          <p:cNvGrpSpPr>
            <a:grpSpLocks/>
          </p:cNvGrpSpPr>
          <p:nvPr/>
        </p:nvGrpSpPr>
        <p:grpSpPr bwMode="auto">
          <a:xfrm>
            <a:off x="3886200" y="3933825"/>
            <a:ext cx="5257800" cy="2081213"/>
            <a:chOff x="2448" y="2478"/>
            <a:chExt cx="3312" cy="1311"/>
          </a:xfrm>
        </p:grpSpPr>
        <p:sp>
          <p:nvSpPr>
            <p:cNvPr id="178182" name="Rectangle 6"/>
            <p:cNvSpPr>
              <a:spLocks noChangeArrowheads="1"/>
            </p:cNvSpPr>
            <p:nvPr/>
          </p:nvSpPr>
          <p:spPr bwMode="auto">
            <a:xfrm>
              <a:off x="2928" y="3385"/>
              <a:ext cx="283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chemeClr val="bg2"/>
                </a:buClr>
                <a:buFont typeface="Times" charset="0"/>
                <a:buChar char="•"/>
              </a:pPr>
              <a:r>
                <a:rPr lang="en-US" sz="1800">
                  <a:cs typeface="ＭＳ Ｐゴシック" charset="0"/>
                </a:rPr>
                <a:t>The granular cell layer, now unfolded, becomes outermost on the tubule.</a:t>
              </a:r>
              <a:r>
                <a:rPr lang="en-US">
                  <a:latin typeface="Arial" charset="0"/>
                  <a:cs typeface="ＭＳ Ｐゴシック" charset="0"/>
                </a:rPr>
                <a:t> </a:t>
              </a:r>
            </a:p>
          </p:txBody>
        </p:sp>
        <p:sp>
          <p:nvSpPr>
            <p:cNvPr id="178212" name="Line 36"/>
            <p:cNvSpPr>
              <a:spLocks noChangeShapeType="1"/>
            </p:cNvSpPr>
            <p:nvPr/>
          </p:nvSpPr>
          <p:spPr bwMode="auto">
            <a:xfrm flipH="1" flipV="1">
              <a:off x="2544" y="3521"/>
              <a:ext cx="144" cy="96"/>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8213" name="Line 37"/>
            <p:cNvSpPr>
              <a:spLocks noChangeShapeType="1"/>
            </p:cNvSpPr>
            <p:nvPr/>
          </p:nvSpPr>
          <p:spPr bwMode="auto">
            <a:xfrm flipH="1">
              <a:off x="2448" y="2478"/>
              <a:ext cx="144" cy="96"/>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8220" name="Group 44"/>
          <p:cNvGrpSpPr>
            <a:grpSpLocks/>
          </p:cNvGrpSpPr>
          <p:nvPr/>
        </p:nvGrpSpPr>
        <p:grpSpPr bwMode="auto">
          <a:xfrm>
            <a:off x="1828800" y="3860800"/>
            <a:ext cx="6950075" cy="1905000"/>
            <a:chOff x="1152" y="2832"/>
            <a:chExt cx="4378" cy="1200"/>
          </a:xfrm>
        </p:grpSpPr>
        <p:sp>
          <p:nvSpPr>
            <p:cNvPr id="178201" name="Text Box 25"/>
            <p:cNvSpPr txBox="1">
              <a:spLocks noChangeArrowheads="1"/>
            </p:cNvSpPr>
            <p:nvPr/>
          </p:nvSpPr>
          <p:spPr bwMode="auto">
            <a:xfrm>
              <a:off x="2928" y="3388"/>
              <a:ext cx="260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Clr>
                  <a:srgbClr val="0000FF"/>
                </a:buClr>
                <a:buFont typeface="Times" charset="0"/>
                <a:buChar char="•"/>
              </a:pPr>
              <a:r>
                <a:rPr lang="en-US" sz="1800">
                  <a:cs typeface="ＭＳ Ｐゴシック" charset="0"/>
                </a:rPr>
                <a:t>The protective outer layer of the mesothelium disintegrates</a:t>
              </a:r>
            </a:p>
          </p:txBody>
        </p:sp>
        <p:sp>
          <p:nvSpPr>
            <p:cNvPr id="178209" name="Line 33"/>
            <p:cNvSpPr>
              <a:spLocks noChangeShapeType="1"/>
            </p:cNvSpPr>
            <p:nvPr/>
          </p:nvSpPr>
          <p:spPr bwMode="auto">
            <a:xfrm flipH="1" flipV="1">
              <a:off x="1152" y="3936"/>
              <a:ext cx="144" cy="96"/>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8218" name="Line 42"/>
            <p:cNvSpPr>
              <a:spLocks noChangeShapeType="1"/>
            </p:cNvSpPr>
            <p:nvPr/>
          </p:nvSpPr>
          <p:spPr bwMode="auto">
            <a:xfrm flipH="1">
              <a:off x="1152" y="2832"/>
              <a:ext cx="144" cy="96"/>
            </a:xfrm>
            <a:prstGeom prst="line">
              <a:avLst/>
            </a:prstGeom>
            <a:noFill/>
            <a:ln w="127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8230" name="Group 54"/>
          <p:cNvGrpSpPr>
            <a:grpSpLocks/>
          </p:cNvGrpSpPr>
          <p:nvPr/>
        </p:nvGrpSpPr>
        <p:grpSpPr bwMode="auto">
          <a:xfrm>
            <a:off x="4735513" y="1295400"/>
            <a:ext cx="3189287" cy="1420813"/>
            <a:chOff x="2983" y="816"/>
            <a:chExt cx="2009" cy="895"/>
          </a:xfrm>
        </p:grpSpPr>
        <p:pic>
          <p:nvPicPr>
            <p:cNvPr id="178184" name="Picture 8" descr="elon tube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3" y="864"/>
              <a:ext cx="953" cy="847"/>
            </a:xfrm>
            <a:prstGeom prst="rect">
              <a:avLst/>
            </a:prstGeom>
            <a:noFill/>
            <a:extLst>
              <a:ext uri="{909E8E84-426E-40dd-AFC4-6F175D3DCCD1}">
                <a14:hiddenFill xmlns:a14="http://schemas.microsoft.com/office/drawing/2010/main">
                  <a:solidFill>
                    <a:srgbClr val="FFFFFF"/>
                  </a:solidFill>
                </a14:hiddenFill>
              </a:ext>
            </a:extLst>
          </p:spPr>
        </p:pic>
        <p:pic>
          <p:nvPicPr>
            <p:cNvPr id="178226" name="Picture 50" descr="elong copy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2" y="816"/>
              <a:ext cx="960" cy="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8229" name="Group 53"/>
          <p:cNvGrpSpPr>
            <a:grpSpLocks/>
          </p:cNvGrpSpPr>
          <p:nvPr/>
        </p:nvGrpSpPr>
        <p:grpSpPr bwMode="auto">
          <a:xfrm>
            <a:off x="762000" y="1295400"/>
            <a:ext cx="3294063" cy="1498600"/>
            <a:chOff x="480" y="816"/>
            <a:chExt cx="2075" cy="944"/>
          </a:xfrm>
        </p:grpSpPr>
        <p:pic>
          <p:nvPicPr>
            <p:cNvPr id="178186" name="Picture 10" descr="elongation tub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32" y="816"/>
              <a:ext cx="923" cy="895"/>
            </a:xfrm>
            <a:prstGeom prst="rect">
              <a:avLst/>
            </a:prstGeom>
            <a:noFill/>
            <a:extLst>
              <a:ext uri="{909E8E84-426E-40dd-AFC4-6F175D3DCCD1}">
                <a14:hiddenFill xmlns:a14="http://schemas.microsoft.com/office/drawing/2010/main">
                  <a:solidFill>
                    <a:srgbClr val="FFFFFF"/>
                  </a:solidFill>
                </a14:hiddenFill>
              </a:ext>
            </a:extLst>
          </p:spPr>
        </p:pic>
        <p:pic>
          <p:nvPicPr>
            <p:cNvPr id="178227" name="Picture 51" descr="elong copy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 y="816"/>
              <a:ext cx="1056" cy="9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8231" name="Group 55"/>
          <p:cNvGrpSpPr>
            <a:grpSpLocks/>
          </p:cNvGrpSpPr>
          <p:nvPr/>
        </p:nvGrpSpPr>
        <p:grpSpPr bwMode="auto">
          <a:xfrm>
            <a:off x="990600" y="2057400"/>
            <a:ext cx="6705600" cy="1357313"/>
            <a:chOff x="624" y="1296"/>
            <a:chExt cx="4224" cy="855"/>
          </a:xfrm>
        </p:grpSpPr>
        <p:sp>
          <p:nvSpPr>
            <p:cNvPr id="178181" name="Text Box 5"/>
            <p:cNvSpPr txBox="1">
              <a:spLocks noChangeArrowheads="1"/>
            </p:cNvSpPr>
            <p:nvPr/>
          </p:nvSpPr>
          <p:spPr bwMode="auto">
            <a:xfrm>
              <a:off x="624" y="1920"/>
              <a:ext cx="4224"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charset="0"/>
                <a:buNone/>
              </a:pPr>
              <a:r>
                <a:rPr lang="en-US" sz="1800">
                  <a:cs typeface="ＭＳ Ｐゴシック" charset="0"/>
                </a:rPr>
                <a:t>During elongation, the structure of the Cuvierian tubule is modified</a:t>
              </a:r>
              <a:endParaRPr lang="en-US" sz="2000">
                <a:latin typeface="Arial" charset="0"/>
                <a:cs typeface="ＭＳ Ｐゴシック" charset="0"/>
              </a:endParaRPr>
            </a:p>
          </p:txBody>
        </p:sp>
        <p:sp>
          <p:nvSpPr>
            <p:cNvPr id="178228" name="Line 52"/>
            <p:cNvSpPr>
              <a:spLocks noChangeShapeType="1"/>
            </p:cNvSpPr>
            <p:nvPr/>
          </p:nvSpPr>
          <p:spPr bwMode="auto">
            <a:xfrm>
              <a:off x="2640" y="1296"/>
              <a:ext cx="24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82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78230"/>
                                        </p:tgtEl>
                                        <p:attrNameLst>
                                          <p:attrName>style.visibility</p:attrName>
                                        </p:attrNameLst>
                                      </p:cBhvr>
                                      <p:to>
                                        <p:strVal val="visible"/>
                                      </p:to>
                                    </p:set>
                                    <p:animEffect transition="in" filter="wipe(left)">
                                      <p:cBhvr>
                                        <p:cTn id="11" dur="500"/>
                                        <p:tgtEl>
                                          <p:spTgt spid="1782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7823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7818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7821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17821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17822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178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Adhesion</a:t>
            </a:r>
          </a:p>
        </p:txBody>
      </p:sp>
      <p:sp>
        <p:nvSpPr>
          <p:cNvPr id="180227"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28"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pic>
        <p:nvPicPr>
          <p:cNvPr id="180239" name="Picture 15" descr="granular cel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905000"/>
            <a:ext cx="1295400" cy="3589338"/>
          </a:xfrm>
          <a:prstGeom prst="rect">
            <a:avLst/>
          </a:prstGeom>
          <a:noFill/>
          <a:extLst>
            <a:ext uri="{909E8E84-426E-40dd-AFC4-6F175D3DCCD1}">
              <a14:hiddenFill xmlns:a14="http://schemas.microsoft.com/office/drawing/2010/main">
                <a:solidFill>
                  <a:srgbClr val="FFFFFF"/>
                </a:solidFill>
              </a14:hiddenFill>
            </a:ext>
          </a:extLst>
        </p:spPr>
      </p:pic>
      <p:sp>
        <p:nvSpPr>
          <p:cNvPr id="180240" name="Text Box 16"/>
          <p:cNvSpPr txBox="1">
            <a:spLocks noChangeArrowheads="1"/>
          </p:cNvSpPr>
          <p:nvPr/>
        </p:nvSpPr>
        <p:spPr bwMode="auto">
          <a:xfrm>
            <a:off x="609600" y="1143000"/>
            <a:ext cx="83058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800">
                <a:cs typeface="ＭＳ Ｐゴシック" charset="0"/>
              </a:rPr>
              <a:t>Granular cells empty the contents of their granules only when the elongated tubule comes into contact with a surface, resulting in adhesion</a:t>
            </a:r>
            <a:endParaRPr lang="en-US">
              <a:latin typeface="Arial" charset="0"/>
              <a:cs typeface="ＭＳ Ｐゴシック" charset="0"/>
            </a:endParaRPr>
          </a:p>
        </p:txBody>
      </p:sp>
      <p:sp>
        <p:nvSpPr>
          <p:cNvPr id="180241" name="Rectangle 17"/>
          <p:cNvSpPr>
            <a:spLocks noChangeArrowheads="1"/>
          </p:cNvSpPr>
          <p:nvPr/>
        </p:nvSpPr>
        <p:spPr bwMode="auto">
          <a:xfrm>
            <a:off x="5181600" y="2286000"/>
            <a:ext cx="342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The adhesion of </a:t>
            </a:r>
            <a:r>
              <a:rPr lang="en-US" sz="1800" dirty="0" err="1">
                <a:cs typeface="ＭＳ Ｐゴシック" charset="0"/>
              </a:rPr>
              <a:t>Cuvierian</a:t>
            </a:r>
            <a:r>
              <a:rPr lang="en-US" sz="1800" dirty="0">
                <a:cs typeface="ＭＳ Ｐゴシック" charset="0"/>
              </a:rPr>
              <a:t> tubules is remarkable in several respects:  </a:t>
            </a:r>
          </a:p>
        </p:txBody>
      </p:sp>
      <p:sp>
        <p:nvSpPr>
          <p:cNvPr id="180242" name="Text Box 18"/>
          <p:cNvSpPr txBox="1">
            <a:spLocks noChangeArrowheads="1"/>
          </p:cNvSpPr>
          <p:nvPr/>
        </p:nvSpPr>
        <p:spPr bwMode="auto">
          <a:xfrm>
            <a:off x="533400" y="5576888"/>
            <a:ext cx="165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Without contact</a:t>
            </a:r>
            <a:endParaRPr lang="en-US"/>
          </a:p>
        </p:txBody>
      </p:sp>
      <p:grpSp>
        <p:nvGrpSpPr>
          <p:cNvPr id="180245" name="Group 21"/>
          <p:cNvGrpSpPr>
            <a:grpSpLocks/>
          </p:cNvGrpSpPr>
          <p:nvPr/>
        </p:nvGrpSpPr>
        <p:grpSpPr bwMode="auto">
          <a:xfrm>
            <a:off x="2286000" y="1905000"/>
            <a:ext cx="2701925" cy="4024313"/>
            <a:chOff x="1440" y="1200"/>
            <a:chExt cx="1702" cy="2535"/>
          </a:xfrm>
        </p:grpSpPr>
        <p:pic>
          <p:nvPicPr>
            <p:cNvPr id="180243" name="Picture 19" descr="granular cel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0" y="1200"/>
              <a:ext cx="1702" cy="2256"/>
            </a:xfrm>
            <a:prstGeom prst="rect">
              <a:avLst/>
            </a:prstGeom>
            <a:noFill/>
            <a:extLst>
              <a:ext uri="{909E8E84-426E-40dd-AFC4-6F175D3DCCD1}">
                <a14:hiddenFill xmlns:a14="http://schemas.microsoft.com/office/drawing/2010/main">
                  <a:solidFill>
                    <a:srgbClr val="FFFFFF"/>
                  </a:solidFill>
                </a14:hiddenFill>
              </a:ext>
            </a:extLst>
          </p:spPr>
        </p:pic>
        <p:sp>
          <p:nvSpPr>
            <p:cNvPr id="180244" name="Text Box 20"/>
            <p:cNvSpPr txBox="1">
              <a:spLocks noChangeArrowheads="1"/>
            </p:cNvSpPr>
            <p:nvPr/>
          </p:nvSpPr>
          <p:spPr bwMode="auto">
            <a:xfrm>
              <a:off x="1776" y="3504"/>
              <a:ext cx="8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With contact</a:t>
              </a:r>
              <a:endParaRPr lang="en-US"/>
            </a:p>
          </p:txBody>
        </p:sp>
      </p:grpSp>
      <p:sp>
        <p:nvSpPr>
          <p:cNvPr id="180246" name="Text Box 22"/>
          <p:cNvSpPr txBox="1">
            <a:spLocks noChangeArrowheads="1"/>
          </p:cNvSpPr>
          <p:nvPr/>
        </p:nvSpPr>
        <p:spPr bwMode="auto">
          <a:xfrm>
            <a:off x="4787900" y="5949950"/>
            <a:ext cx="419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BE" sz="1800" dirty="0">
                <a:solidFill>
                  <a:schemeClr val="bg2"/>
                </a:solidFill>
              </a:rPr>
              <a:t>(More information in Flammang et al 2002)</a:t>
            </a:r>
            <a:endParaRPr lang="en-US" sz="1800" dirty="0">
              <a:solidFill>
                <a:schemeClr val="bg2"/>
              </a:solidFill>
            </a:endParaRPr>
          </a:p>
        </p:txBody>
      </p:sp>
      <p:sp>
        <p:nvSpPr>
          <p:cNvPr id="2" name="TextBox 1"/>
          <p:cNvSpPr txBox="1"/>
          <p:nvPr/>
        </p:nvSpPr>
        <p:spPr>
          <a:xfrm>
            <a:off x="5364088" y="3140968"/>
            <a:ext cx="2952328" cy="369332"/>
          </a:xfrm>
          <a:prstGeom prst="rect">
            <a:avLst/>
          </a:prstGeom>
          <a:noFill/>
        </p:spPr>
        <p:txBody>
          <a:bodyPr wrap="square" rtlCol="0">
            <a:spAutoFit/>
          </a:bodyPr>
          <a:lstStyle/>
          <a:p>
            <a:pPr>
              <a:buFont typeface="Wingdings" charset="0"/>
              <a:buChar char="ü"/>
            </a:pPr>
            <a:r>
              <a:rPr lang="en-US" sz="1800" dirty="0">
                <a:cs typeface="ＭＳ Ｐゴシック" charset="0"/>
              </a:rPr>
              <a:t>adhesion occurs in </a:t>
            </a:r>
            <a:r>
              <a:rPr lang="en-US" sz="1800" dirty="0" smtClean="0">
                <a:cs typeface="ＭＳ Ｐゴシック" charset="0"/>
              </a:rPr>
              <a:t>water</a:t>
            </a:r>
            <a:endParaRPr lang="en-US" sz="1800" dirty="0">
              <a:cs typeface="ＭＳ Ｐゴシック" charset="0"/>
            </a:endParaRPr>
          </a:p>
        </p:txBody>
      </p:sp>
      <p:sp>
        <p:nvSpPr>
          <p:cNvPr id="3" name="TextBox 2"/>
          <p:cNvSpPr txBox="1"/>
          <p:nvPr/>
        </p:nvSpPr>
        <p:spPr>
          <a:xfrm>
            <a:off x="5364088" y="3573016"/>
            <a:ext cx="3583032" cy="646331"/>
          </a:xfrm>
          <a:prstGeom prst="rect">
            <a:avLst/>
          </a:prstGeom>
          <a:noFill/>
        </p:spPr>
        <p:txBody>
          <a:bodyPr wrap="none" rtlCol="0">
            <a:spAutoFit/>
          </a:bodyPr>
          <a:lstStyle/>
          <a:p>
            <a:pPr>
              <a:buFont typeface="Wingdings" charset="0"/>
              <a:buChar char="ü"/>
            </a:pPr>
            <a:r>
              <a:rPr lang="en-US" sz="1800" dirty="0" smtClean="0">
                <a:cs typeface="ＭＳ Ｐゴシック" charset="0"/>
              </a:rPr>
              <a:t>adhesion </a:t>
            </a:r>
            <a:r>
              <a:rPr lang="en-US" sz="1800" dirty="0">
                <a:cs typeface="ＭＳ Ｐゴシック" charset="0"/>
              </a:rPr>
              <a:t>is achieved in a matter </a:t>
            </a:r>
            <a:r>
              <a:rPr lang="en-US" sz="1800" dirty="0" smtClean="0">
                <a:cs typeface="ＭＳ Ｐゴシック" charset="0"/>
              </a:rPr>
              <a:t>of</a:t>
            </a:r>
          </a:p>
          <a:p>
            <a:r>
              <a:rPr lang="en-US" sz="1800" dirty="0">
                <a:cs typeface="ＭＳ Ｐゴシック" charset="0"/>
              </a:rPr>
              <a:t> </a:t>
            </a:r>
            <a:r>
              <a:rPr lang="en-US" sz="1800" dirty="0" smtClean="0">
                <a:cs typeface="ＭＳ Ｐゴシック" charset="0"/>
              </a:rPr>
              <a:t>  </a:t>
            </a:r>
            <a:r>
              <a:rPr lang="en-US" sz="1800" dirty="0">
                <a:cs typeface="ＭＳ Ｐゴシック" charset="0"/>
              </a:rPr>
              <a:t>seconds (less than 10 sec</a:t>
            </a:r>
            <a:r>
              <a:rPr lang="en-US" sz="1800" dirty="0" smtClean="0">
                <a:cs typeface="ＭＳ Ｐゴシック" charset="0"/>
              </a:rPr>
              <a:t>)</a:t>
            </a:r>
            <a:endParaRPr lang="en-US" sz="1800" dirty="0">
              <a:cs typeface="ＭＳ Ｐゴシック" charset="0"/>
            </a:endParaRPr>
          </a:p>
        </p:txBody>
      </p:sp>
      <p:sp>
        <p:nvSpPr>
          <p:cNvPr id="4" name="TextBox 3"/>
          <p:cNvSpPr txBox="1"/>
          <p:nvPr/>
        </p:nvSpPr>
        <p:spPr>
          <a:xfrm>
            <a:off x="5381406" y="4221088"/>
            <a:ext cx="3236784" cy="646331"/>
          </a:xfrm>
          <a:prstGeom prst="rect">
            <a:avLst/>
          </a:prstGeom>
          <a:noFill/>
        </p:spPr>
        <p:txBody>
          <a:bodyPr wrap="none" rtlCol="0">
            <a:spAutoFit/>
          </a:bodyPr>
          <a:lstStyle/>
          <a:p>
            <a:pPr>
              <a:buFont typeface="Wingdings" charset="0"/>
              <a:buChar char="ü"/>
            </a:pPr>
            <a:r>
              <a:rPr lang="en-US" sz="1800" dirty="0" smtClean="0">
                <a:cs typeface="ＭＳ Ｐゴシック" charset="0"/>
              </a:rPr>
              <a:t>adhesion </a:t>
            </a:r>
            <a:r>
              <a:rPr lang="en-US" sz="1800" dirty="0">
                <a:cs typeface="ＭＳ Ｐゴシック" charset="0"/>
              </a:rPr>
              <a:t>remains active during </a:t>
            </a:r>
            <a:endParaRPr lang="en-US" sz="1800" dirty="0" smtClean="0">
              <a:cs typeface="ＭＳ Ｐゴシック" charset="0"/>
            </a:endParaRPr>
          </a:p>
          <a:p>
            <a:r>
              <a:rPr lang="en-US" sz="1800" dirty="0">
                <a:cs typeface="ＭＳ Ｐゴシック" charset="0"/>
              </a:rPr>
              <a:t> </a:t>
            </a:r>
            <a:r>
              <a:rPr lang="en-US" sz="1800" dirty="0" smtClean="0">
                <a:cs typeface="ＭＳ Ｐゴシック" charset="0"/>
              </a:rPr>
              <a:t>  several hours</a:t>
            </a:r>
            <a:endParaRPr lang="en-US" sz="1800" dirty="0">
              <a:cs typeface="ＭＳ Ｐゴシック" charset="0"/>
            </a:endParaRPr>
          </a:p>
        </p:txBody>
      </p:sp>
      <p:sp>
        <p:nvSpPr>
          <p:cNvPr id="5" name="TextBox 4"/>
          <p:cNvSpPr txBox="1"/>
          <p:nvPr/>
        </p:nvSpPr>
        <p:spPr>
          <a:xfrm>
            <a:off x="5292080" y="5013176"/>
            <a:ext cx="3757609" cy="646331"/>
          </a:xfrm>
          <a:prstGeom prst="rect">
            <a:avLst/>
          </a:prstGeom>
          <a:noFill/>
        </p:spPr>
        <p:txBody>
          <a:bodyPr wrap="none" rtlCol="0">
            <a:spAutoFit/>
          </a:bodyPr>
          <a:lstStyle/>
          <a:p>
            <a:r>
              <a:rPr lang="en-US" sz="1800" dirty="0" smtClean="0">
                <a:cs typeface="ＭＳ Ｐゴシック" charset="0"/>
              </a:rPr>
              <a:t>Paradoxically</a:t>
            </a:r>
            <a:r>
              <a:rPr lang="en-US" sz="1800" dirty="0">
                <a:cs typeface="ＭＳ Ｐゴシック" charset="0"/>
              </a:rPr>
              <a:t>, </a:t>
            </a:r>
            <a:r>
              <a:rPr lang="en-US" sz="1800" b="1" i="1" dirty="0">
                <a:cs typeface="ＭＳ Ｐゴシック" charset="0"/>
              </a:rPr>
              <a:t>the exact nature of </a:t>
            </a:r>
            <a:r>
              <a:rPr lang="en-US" sz="1800" b="1" i="1" dirty="0" smtClean="0">
                <a:cs typeface="ＭＳ Ｐゴシック" charset="0"/>
              </a:rPr>
              <a:t>the</a:t>
            </a:r>
          </a:p>
          <a:p>
            <a:r>
              <a:rPr lang="en-US" sz="1800" b="1" i="1" dirty="0" smtClean="0">
                <a:cs typeface="ＭＳ Ｐゴシック" charset="0"/>
              </a:rPr>
              <a:t> </a:t>
            </a:r>
            <a:r>
              <a:rPr lang="en-US" sz="1800" b="1" i="1" dirty="0">
                <a:cs typeface="ＭＳ Ｐゴシック" charset="0"/>
              </a:rPr>
              <a:t>adhesive is still unknown</a:t>
            </a:r>
            <a:r>
              <a:rPr lang="en-US" sz="1800" b="1" i="1" dirty="0" smtClean="0">
                <a:cs typeface="ＭＳ Ｐゴシック" charset="0"/>
              </a:rPr>
              <a:t>!</a:t>
            </a:r>
            <a:endParaRPr lang="en-US" sz="1800" b="1" i="1" dirty="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8024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1" grpId="0" build="p" autoUpdateAnimBg="0"/>
      <p:bldP spid="180241" grpId="1" build="allAtOnce"/>
      <p:bldP spid="180246" grpId="0"/>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dirty="0"/>
              <a:t>Maintaining the line of Defense</a:t>
            </a:r>
          </a:p>
        </p:txBody>
      </p:sp>
      <p:sp>
        <p:nvSpPr>
          <p:cNvPr id="184323"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24"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84327" name="Text Box 7"/>
          <p:cNvSpPr txBox="1">
            <a:spLocks noChangeArrowheads="1"/>
          </p:cNvSpPr>
          <p:nvPr/>
        </p:nvSpPr>
        <p:spPr bwMode="auto">
          <a:xfrm>
            <a:off x="533400" y="1828800"/>
            <a:ext cx="3657600" cy="3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800" dirty="0">
                <a:cs typeface="ＭＳ Ｐゴシック" charset="0"/>
              </a:rPr>
              <a:t>Expelled tubules autotomize at their attachment point on the  left respiratory tree and are left behind as the </a:t>
            </a:r>
            <a:r>
              <a:rPr lang="en-US" sz="1800" dirty="0" err="1">
                <a:cs typeface="ＭＳ Ｐゴシック" charset="0"/>
              </a:rPr>
              <a:t>holothuroid</a:t>
            </a:r>
            <a:r>
              <a:rPr lang="en-US" sz="1800" dirty="0">
                <a:cs typeface="ＭＳ Ｐゴシック" charset="0"/>
              </a:rPr>
              <a:t> crawls away.</a:t>
            </a:r>
          </a:p>
          <a:p>
            <a:endParaRPr lang="en-US" sz="1800" dirty="0">
              <a:cs typeface="ＭＳ Ｐゴシック" charset="0"/>
            </a:endParaRPr>
          </a:p>
          <a:p>
            <a:r>
              <a:rPr lang="en-US" sz="1800" dirty="0">
                <a:cs typeface="ＭＳ Ｐゴシック" charset="0"/>
              </a:rPr>
              <a:t>As only a portion of the tubules are emitted at one time, the total number may suffice for several responses. </a:t>
            </a:r>
          </a:p>
          <a:p>
            <a:endParaRPr lang="en-US" sz="1800" dirty="0">
              <a:cs typeface="ＭＳ Ｐゴシック" charset="0"/>
            </a:endParaRPr>
          </a:p>
          <a:p>
            <a:r>
              <a:rPr lang="en-US" sz="1800" dirty="0">
                <a:cs typeface="ＭＳ Ｐゴシック" charset="0"/>
              </a:rPr>
              <a:t>After expulsion, the lost tubules are readily regenerated, </a:t>
            </a:r>
            <a:r>
              <a:rPr lang="en-US" sz="1800" dirty="0"/>
              <a:t>making them a formidable defense mechanism.</a:t>
            </a:r>
          </a:p>
        </p:txBody>
      </p:sp>
      <p:sp>
        <p:nvSpPr>
          <p:cNvPr id="184328" name="Rectangle 8"/>
          <p:cNvSpPr>
            <a:spLocks noChangeArrowheads="1"/>
          </p:cNvSpPr>
          <p:nvPr/>
        </p:nvSpPr>
        <p:spPr bwMode="auto">
          <a:xfrm>
            <a:off x="395288" y="6230938"/>
            <a:ext cx="4614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BE" sz="1800">
                <a:solidFill>
                  <a:schemeClr val="bg2"/>
                </a:solidFill>
              </a:rPr>
              <a:t>(More information in VandenSpiegel et al 2000)</a:t>
            </a:r>
            <a:endParaRPr lang="en-US" sz="1800">
              <a:solidFill>
                <a:schemeClr val="bg2"/>
              </a:solidFill>
            </a:endParaRPr>
          </a:p>
        </p:txBody>
      </p:sp>
      <p:pic>
        <p:nvPicPr>
          <p:cNvPr id="9" name="Picture 8" descr="CCI000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1517104"/>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10" name="Line 9"/>
          <p:cNvSpPr>
            <a:spLocks noChangeShapeType="1"/>
          </p:cNvSpPr>
          <p:nvPr/>
        </p:nvSpPr>
        <p:spPr bwMode="auto">
          <a:xfrm>
            <a:off x="4038600" y="4869160"/>
            <a:ext cx="2133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3568" y="-99392"/>
            <a:ext cx="7772400" cy="1143000"/>
          </a:xfrm>
        </p:spPr>
        <p:txBody>
          <a:bodyPr/>
          <a:lstStyle/>
          <a:p>
            <a:r>
              <a:rPr lang="en-US" dirty="0" err="1" smtClean="0"/>
              <a:t>Cuvierian</a:t>
            </a:r>
            <a:r>
              <a:rPr lang="en-US" dirty="0" smtClean="0"/>
              <a:t> tubules and symbiosis</a:t>
            </a:r>
            <a:endParaRPr lang="en-US" dirty="0"/>
          </a:p>
        </p:txBody>
      </p:sp>
      <p:sp>
        <p:nvSpPr>
          <p:cNvPr id="184323" name="Line 3"/>
          <p:cNvSpPr>
            <a:spLocks noChangeShapeType="1"/>
          </p:cNvSpPr>
          <p:nvPr/>
        </p:nvSpPr>
        <p:spPr bwMode="auto">
          <a:xfrm>
            <a:off x="539552" y="90872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24" name="Rectangle 4"/>
          <p:cNvSpPr>
            <a:spLocks noChangeArrowheads="1"/>
          </p:cNvSpPr>
          <p:nvPr/>
        </p:nvSpPr>
        <p:spPr bwMode="auto">
          <a:xfrm>
            <a:off x="5796136" y="5949280"/>
            <a:ext cx="324036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600" dirty="0" err="1"/>
              <a:t>Lissocarcinus</a:t>
            </a:r>
            <a:r>
              <a:rPr lang="en-US" sz="1600" dirty="0"/>
              <a:t> orbicularis, an obligate </a:t>
            </a:r>
            <a:r>
              <a:rPr lang="en-US" sz="1600" dirty="0" err="1"/>
              <a:t>symbiont</a:t>
            </a:r>
            <a:r>
              <a:rPr lang="en-US" sz="1600" dirty="0"/>
              <a:t> of sea cucumbers</a:t>
            </a:r>
          </a:p>
        </p:txBody>
      </p:sp>
      <p:sp>
        <p:nvSpPr>
          <p:cNvPr id="184327" name="Text Box 7"/>
          <p:cNvSpPr txBox="1">
            <a:spLocks noChangeArrowheads="1"/>
          </p:cNvSpPr>
          <p:nvPr/>
        </p:nvSpPr>
        <p:spPr bwMode="auto">
          <a:xfrm>
            <a:off x="395536" y="5733256"/>
            <a:ext cx="4896544"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600" dirty="0"/>
              <a:t>Some sea cucumbers are used as shelter to a fish known as the pearl fish which lives inside their </a:t>
            </a:r>
            <a:r>
              <a:rPr lang="en-US" sz="1600" dirty="0" smtClean="0"/>
              <a:t>respiratory tree </a:t>
            </a:r>
            <a:r>
              <a:rPr lang="en-US" sz="1600" dirty="0"/>
              <a:t>during the day and emerges at night to feed</a:t>
            </a:r>
            <a:r>
              <a:rPr lang="en-US" sz="1600" dirty="0" smtClean="0"/>
              <a:t>.</a:t>
            </a:r>
            <a:endParaRPr lang="en-US" sz="16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3861048"/>
            <a:ext cx="2282517" cy="1512168"/>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59832" y="3870340"/>
            <a:ext cx="1876014" cy="1502876"/>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847"/>
          <a:stretch/>
        </p:blipFill>
        <p:spPr>
          <a:xfrm>
            <a:off x="5796136" y="4099271"/>
            <a:ext cx="3024336" cy="1778001"/>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51720" y="1988840"/>
            <a:ext cx="2875200" cy="1800200"/>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7544" y="1963439"/>
            <a:ext cx="1830887" cy="1872208"/>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r="-782"/>
          <a:stretch/>
        </p:blipFill>
        <p:spPr>
          <a:xfrm>
            <a:off x="5808132" y="1667724"/>
            <a:ext cx="2963335" cy="2265332"/>
          </a:xfrm>
          <a:prstGeom prst="rect">
            <a:avLst/>
          </a:prstGeom>
        </p:spPr>
      </p:pic>
      <p:sp>
        <p:nvSpPr>
          <p:cNvPr id="12" name="TextBox 11"/>
          <p:cNvSpPr txBox="1"/>
          <p:nvPr/>
        </p:nvSpPr>
        <p:spPr>
          <a:xfrm>
            <a:off x="1043608" y="971436"/>
            <a:ext cx="6894135" cy="369332"/>
          </a:xfrm>
          <a:prstGeom prst="rect">
            <a:avLst/>
          </a:prstGeom>
          <a:noFill/>
        </p:spPr>
        <p:txBody>
          <a:bodyPr wrap="none" rtlCol="0">
            <a:spAutoFit/>
          </a:bodyPr>
          <a:lstStyle/>
          <a:p>
            <a:r>
              <a:rPr lang="en-US" sz="1800" dirty="0" err="1" smtClean="0"/>
              <a:t>Cuvierian</a:t>
            </a:r>
            <a:r>
              <a:rPr lang="en-US" sz="1800" dirty="0" smtClean="0"/>
              <a:t> tubules have no effect on different </a:t>
            </a:r>
            <a:r>
              <a:rPr lang="en-US" sz="1800" dirty="0" err="1" smtClean="0"/>
              <a:t>symbionts</a:t>
            </a:r>
            <a:r>
              <a:rPr lang="en-US" sz="1800" dirty="0" smtClean="0"/>
              <a:t> of sea cucumber</a:t>
            </a:r>
            <a:endParaRPr lang="en-US" sz="1800" dirty="0"/>
          </a:p>
        </p:txBody>
      </p:sp>
    </p:spTree>
    <p:extLst>
      <p:ext uri="{BB962C8B-B14F-4D97-AF65-F5344CB8AC3E}">
        <p14:creationId xmlns:p14="http://schemas.microsoft.com/office/powerpoint/2010/main" val="36151538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0"/>
            <a:ext cx="7772400" cy="1052736"/>
          </a:xfrm>
        </p:spPr>
        <p:txBody>
          <a:bodyPr/>
          <a:lstStyle/>
          <a:p>
            <a:r>
              <a:rPr lang="en-US" dirty="0"/>
              <a:t>Variation</a:t>
            </a:r>
          </a:p>
        </p:txBody>
      </p:sp>
      <p:sp>
        <p:nvSpPr>
          <p:cNvPr id="187395" name="Line 3"/>
          <p:cNvSpPr>
            <a:spLocks noChangeShapeType="1"/>
          </p:cNvSpPr>
          <p:nvPr/>
        </p:nvSpPr>
        <p:spPr bwMode="auto">
          <a:xfrm>
            <a:off x="533400" y="90872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87406" name="Text Box 14"/>
          <p:cNvSpPr txBox="1">
            <a:spLocks noChangeArrowheads="1"/>
          </p:cNvSpPr>
          <p:nvPr/>
        </p:nvSpPr>
        <p:spPr bwMode="auto">
          <a:xfrm>
            <a:off x="395536" y="1052736"/>
            <a:ext cx="838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All functional </a:t>
            </a:r>
            <a:r>
              <a:rPr lang="en-US" sz="1800" dirty="0" err="1"/>
              <a:t>Cuvierian</a:t>
            </a:r>
            <a:r>
              <a:rPr lang="en-US" sz="1800" dirty="0"/>
              <a:t> tubules (i.e. the expelled ones) investigated so far have almost the same structure. </a:t>
            </a:r>
          </a:p>
        </p:txBody>
      </p:sp>
      <p:pic>
        <p:nvPicPr>
          <p:cNvPr id="2" name="Picture 1" descr="cuvierian-tubule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8024" y="4365104"/>
            <a:ext cx="3810000" cy="2248851"/>
          </a:xfrm>
          <a:prstGeom prst="rect">
            <a:avLst/>
          </a:prstGeom>
        </p:spPr>
      </p:pic>
      <p:pic>
        <p:nvPicPr>
          <p:cNvPr id="3" name="Picture 2" descr="Holothuria leucospilota.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0032" y="2125133"/>
            <a:ext cx="3672408" cy="2377476"/>
          </a:xfrm>
          <a:prstGeom prst="rect">
            <a:avLst/>
          </a:prstGeom>
        </p:spPr>
      </p:pic>
      <p:pic>
        <p:nvPicPr>
          <p:cNvPr id="4" name="Picture 3" descr="Holothuria pervicax.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544474"/>
            <a:ext cx="3672408" cy="2052878"/>
          </a:xfrm>
          <a:prstGeom prst="rect">
            <a:avLst/>
          </a:prstGeom>
        </p:spPr>
      </p:pic>
      <p:pic>
        <p:nvPicPr>
          <p:cNvPr id="17" name="Picture 16" descr="h_fuscocinera.ps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3748" y="2132856"/>
            <a:ext cx="3814276" cy="2160240"/>
          </a:xfrm>
          <a:prstGeom prst="rect">
            <a:avLst/>
          </a:prstGeom>
        </p:spPr>
      </p:pic>
      <p:sp>
        <p:nvSpPr>
          <p:cNvPr id="18" name="Text Box 18"/>
          <p:cNvSpPr txBox="1">
            <a:spLocks noChangeArrowheads="1"/>
          </p:cNvSpPr>
          <p:nvPr/>
        </p:nvSpPr>
        <p:spPr bwMode="auto">
          <a:xfrm>
            <a:off x="539552" y="1700808"/>
            <a:ext cx="12731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dirty="0" err="1" smtClean="0"/>
              <a:t>Holothuria</a:t>
            </a:r>
            <a:endParaRPr lang="en-US" sz="1800" i="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0"/>
            <a:ext cx="7772400" cy="1052736"/>
          </a:xfrm>
        </p:spPr>
        <p:txBody>
          <a:bodyPr/>
          <a:lstStyle/>
          <a:p>
            <a:r>
              <a:rPr lang="en-US" dirty="0"/>
              <a:t>Variation</a:t>
            </a:r>
          </a:p>
        </p:txBody>
      </p:sp>
      <p:sp>
        <p:nvSpPr>
          <p:cNvPr id="187395" name="Line 3"/>
          <p:cNvSpPr>
            <a:spLocks noChangeShapeType="1"/>
          </p:cNvSpPr>
          <p:nvPr/>
        </p:nvSpPr>
        <p:spPr bwMode="auto">
          <a:xfrm>
            <a:off x="533400" y="90872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8" name="Text Box 18"/>
          <p:cNvSpPr txBox="1">
            <a:spLocks noChangeArrowheads="1"/>
          </p:cNvSpPr>
          <p:nvPr/>
        </p:nvSpPr>
        <p:spPr bwMode="auto">
          <a:xfrm>
            <a:off x="971600" y="1124744"/>
            <a:ext cx="13364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dirty="0" err="1" smtClean="0"/>
              <a:t>Bohadschia</a:t>
            </a:r>
            <a:endParaRPr lang="en-US" sz="1800" i="1" dirty="0"/>
          </a:p>
        </p:txBody>
      </p:sp>
      <p:pic>
        <p:nvPicPr>
          <p:cNvPr id="7" name="Picture 6" descr="Bohadschia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772816"/>
            <a:ext cx="4073068" cy="4538562"/>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88024" y="1772816"/>
            <a:ext cx="3816424" cy="2892964"/>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88024" y="4668999"/>
            <a:ext cx="3816424" cy="1640321"/>
          </a:xfrm>
          <a:prstGeom prst="rect">
            <a:avLst/>
          </a:prstGeom>
        </p:spPr>
      </p:pic>
    </p:spTree>
    <p:extLst>
      <p:ext uri="{BB962C8B-B14F-4D97-AF65-F5344CB8AC3E}">
        <p14:creationId xmlns:p14="http://schemas.microsoft.com/office/powerpoint/2010/main" val="2112017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0"/>
            <a:ext cx="7772400" cy="1052736"/>
          </a:xfrm>
        </p:spPr>
        <p:txBody>
          <a:bodyPr/>
          <a:lstStyle/>
          <a:p>
            <a:r>
              <a:rPr lang="en-US" dirty="0"/>
              <a:t>Variation</a:t>
            </a:r>
          </a:p>
        </p:txBody>
      </p:sp>
      <p:sp>
        <p:nvSpPr>
          <p:cNvPr id="187395" name="Line 3"/>
          <p:cNvSpPr>
            <a:spLocks noChangeShapeType="1"/>
          </p:cNvSpPr>
          <p:nvPr/>
        </p:nvSpPr>
        <p:spPr bwMode="auto">
          <a:xfrm>
            <a:off x="533400" y="90872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8" name="Text Box 18"/>
          <p:cNvSpPr txBox="1">
            <a:spLocks noChangeArrowheads="1"/>
          </p:cNvSpPr>
          <p:nvPr/>
        </p:nvSpPr>
        <p:spPr bwMode="auto">
          <a:xfrm>
            <a:off x="971600" y="1124744"/>
            <a:ext cx="16956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dirty="0" err="1" smtClean="0"/>
              <a:t>Pearsonothuria</a:t>
            </a:r>
            <a:endParaRPr lang="en-US" sz="1800" i="1" dirty="0"/>
          </a:p>
        </p:txBody>
      </p:sp>
      <p:pic>
        <p:nvPicPr>
          <p:cNvPr id="2" name="Picture 1" descr="personp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6405" y="2204864"/>
            <a:ext cx="4232019" cy="3174014"/>
          </a:xfrm>
          <a:prstGeom prst="rect">
            <a:avLst/>
          </a:prstGeom>
        </p:spPr>
      </p:pic>
      <p:pic>
        <p:nvPicPr>
          <p:cNvPr id="3" name="Picture 2" descr="pearsonothuria1.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556" y="2204864"/>
            <a:ext cx="3610512" cy="3168352"/>
          </a:xfrm>
          <a:prstGeom prst="rect">
            <a:avLst/>
          </a:prstGeom>
        </p:spPr>
      </p:pic>
    </p:spTree>
    <p:extLst>
      <p:ext uri="{BB962C8B-B14F-4D97-AF65-F5344CB8AC3E}">
        <p14:creationId xmlns:p14="http://schemas.microsoft.com/office/powerpoint/2010/main" val="2686797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83568" y="-99392"/>
            <a:ext cx="7772400" cy="1052736"/>
          </a:xfrm>
        </p:spPr>
        <p:txBody>
          <a:bodyPr/>
          <a:lstStyle/>
          <a:p>
            <a:r>
              <a:rPr lang="en-US" dirty="0"/>
              <a:t>Variation</a:t>
            </a:r>
          </a:p>
        </p:txBody>
      </p:sp>
      <p:sp>
        <p:nvSpPr>
          <p:cNvPr id="187395" name="Line 3"/>
          <p:cNvSpPr>
            <a:spLocks noChangeShapeType="1"/>
          </p:cNvSpPr>
          <p:nvPr/>
        </p:nvSpPr>
        <p:spPr bwMode="auto">
          <a:xfrm>
            <a:off x="539552" y="764704"/>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739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87406" name="Text Box 14"/>
          <p:cNvSpPr txBox="1">
            <a:spLocks noChangeArrowheads="1"/>
          </p:cNvSpPr>
          <p:nvPr/>
        </p:nvSpPr>
        <p:spPr bwMode="auto">
          <a:xfrm>
            <a:off x="323528" y="836712"/>
            <a:ext cx="838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smtClean="0"/>
              <a:t>The </a:t>
            </a:r>
            <a:r>
              <a:rPr lang="en-US" sz="1800" dirty="0"/>
              <a:t>structure varies only in species where </a:t>
            </a:r>
            <a:r>
              <a:rPr lang="en-US" sz="1800" dirty="0" err="1"/>
              <a:t>Cuvierian</a:t>
            </a:r>
            <a:r>
              <a:rPr lang="en-US" sz="1800" dirty="0"/>
              <a:t> tubules are not expelled.</a:t>
            </a:r>
            <a:endParaRPr lang="en-US" dirty="0"/>
          </a:p>
        </p:txBody>
      </p:sp>
      <p:pic>
        <p:nvPicPr>
          <p:cNvPr id="187407" name="Picture 15" descr="Holothuria whitmaei OKI GPd1510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7" y="1844824"/>
            <a:ext cx="4392489" cy="2539852"/>
          </a:xfrm>
          <a:prstGeom prst="rect">
            <a:avLst/>
          </a:prstGeom>
          <a:noFill/>
          <a:extLst>
            <a:ext uri="{909E8E84-426E-40dd-AFC4-6F175D3DCCD1}">
              <a14:hiddenFill xmlns:a14="http://schemas.microsoft.com/office/drawing/2010/main">
                <a:solidFill>
                  <a:srgbClr val="FFFFFF"/>
                </a:solidFill>
              </a14:hiddenFill>
            </a:ext>
          </a:extLst>
        </p:spPr>
      </p:pic>
      <p:sp>
        <p:nvSpPr>
          <p:cNvPr id="187410" name="Text Box 18"/>
          <p:cNvSpPr txBox="1">
            <a:spLocks noChangeArrowheads="1"/>
          </p:cNvSpPr>
          <p:nvPr/>
        </p:nvSpPr>
        <p:spPr bwMode="auto">
          <a:xfrm>
            <a:off x="323528" y="1412776"/>
            <a:ext cx="1187450" cy="35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dirty="0" err="1"/>
              <a:t>Microthele</a:t>
            </a:r>
            <a:endParaRPr lang="en-US" sz="1800" i="1" dirty="0"/>
          </a:p>
        </p:txBody>
      </p:sp>
      <p:sp>
        <p:nvSpPr>
          <p:cNvPr id="187411" name="Text Box 19"/>
          <p:cNvSpPr txBox="1">
            <a:spLocks noChangeArrowheads="1"/>
          </p:cNvSpPr>
          <p:nvPr/>
        </p:nvSpPr>
        <p:spPr bwMode="auto">
          <a:xfrm>
            <a:off x="4788024" y="1412776"/>
            <a:ext cx="1248258" cy="37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dirty="0" err="1"/>
              <a:t>Actinopyga</a:t>
            </a:r>
            <a:endParaRPr lang="en-US" sz="1800" dirty="0"/>
          </a:p>
        </p:txBody>
      </p:sp>
      <p:pic>
        <p:nvPicPr>
          <p:cNvPr id="187412" name="Picture 20" descr="IMG_10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844824"/>
            <a:ext cx="3958208" cy="25627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abidodemas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71800" y="4509120"/>
            <a:ext cx="3096344" cy="2280895"/>
          </a:xfrm>
          <a:prstGeom prst="rect">
            <a:avLst/>
          </a:prstGeom>
        </p:spPr>
      </p:pic>
      <p:sp>
        <p:nvSpPr>
          <p:cNvPr id="12" name="Text Box 19"/>
          <p:cNvSpPr txBox="1">
            <a:spLocks noChangeArrowheads="1"/>
          </p:cNvSpPr>
          <p:nvPr/>
        </p:nvSpPr>
        <p:spPr bwMode="auto">
          <a:xfrm>
            <a:off x="5868144" y="4653136"/>
            <a:ext cx="14424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i="1" dirty="0" err="1" smtClean="0"/>
              <a:t>Labidodemas</a:t>
            </a:r>
            <a:endParaRPr lang="en-US" sz="1800" dirty="0"/>
          </a:p>
        </p:txBody>
      </p:sp>
    </p:spTree>
    <p:extLst>
      <p:ext uri="{BB962C8B-B14F-4D97-AF65-F5344CB8AC3E}">
        <p14:creationId xmlns:p14="http://schemas.microsoft.com/office/powerpoint/2010/main" val="2679330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44624"/>
            <a:ext cx="7772400" cy="1143000"/>
          </a:xfrm>
        </p:spPr>
        <p:txBody>
          <a:bodyPr/>
          <a:lstStyle/>
          <a:p>
            <a:r>
              <a:rPr lang="en-US" dirty="0" err="1"/>
              <a:t>Cuvierian</a:t>
            </a:r>
            <a:r>
              <a:rPr lang="en-US" dirty="0"/>
              <a:t> tubules – where?</a:t>
            </a:r>
          </a:p>
        </p:txBody>
      </p:sp>
      <p:sp>
        <p:nvSpPr>
          <p:cNvPr id="156675" name="Line 3"/>
          <p:cNvSpPr>
            <a:spLocks noChangeShapeType="1"/>
          </p:cNvSpPr>
          <p:nvPr/>
        </p:nvSpPr>
        <p:spPr bwMode="auto">
          <a:xfrm>
            <a:off x="533400" y="980728"/>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67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56677"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56698" name="Text Box 26"/>
          <p:cNvSpPr txBox="1">
            <a:spLocks noChangeArrowheads="1"/>
          </p:cNvSpPr>
          <p:nvPr/>
        </p:nvSpPr>
        <p:spPr bwMode="auto">
          <a:xfrm>
            <a:off x="657349" y="1052736"/>
            <a:ext cx="44187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r-BE" sz="1800" dirty="0">
                <a:cs typeface="Times New Roman" charset="0"/>
              </a:rPr>
              <a:t>These unique structure are only found in </a:t>
            </a:r>
            <a:endParaRPr lang="fr-BE" sz="1800" dirty="0" smtClean="0">
              <a:cs typeface="Times New Roman" charset="0"/>
            </a:endParaRPr>
          </a:p>
          <a:p>
            <a:r>
              <a:rPr lang="fr-BE" sz="1800" dirty="0" smtClean="0">
                <a:cs typeface="Times New Roman" charset="0"/>
              </a:rPr>
              <a:t>some </a:t>
            </a:r>
            <a:r>
              <a:rPr lang="fr-BE" sz="1800" dirty="0">
                <a:cs typeface="Times New Roman" charset="0"/>
              </a:rPr>
              <a:t>species of  Aspidochirotida, </a:t>
            </a:r>
            <a:endParaRPr lang="fr-BE" sz="1800" dirty="0" smtClean="0">
              <a:cs typeface="Times New Roman" charset="0"/>
            </a:endParaRPr>
          </a:p>
          <a:p>
            <a:r>
              <a:rPr lang="fr-BE" sz="1800" dirty="0" smtClean="0">
                <a:cs typeface="Times New Roman" charset="0"/>
              </a:rPr>
              <a:t>more </a:t>
            </a:r>
            <a:r>
              <a:rPr lang="fr-BE" sz="1800" dirty="0">
                <a:cs typeface="Times New Roman" charset="0"/>
              </a:rPr>
              <a:t>precisely in the genera:</a:t>
            </a:r>
          </a:p>
          <a:p>
            <a:endParaRPr lang="en-US" sz="1800" dirty="0">
              <a:cs typeface="Times New Roman" charset="0"/>
            </a:endParaRPr>
          </a:p>
        </p:txBody>
      </p:sp>
      <p:grpSp>
        <p:nvGrpSpPr>
          <p:cNvPr id="4" name="Group 3"/>
          <p:cNvGrpSpPr/>
          <p:nvPr/>
        </p:nvGrpSpPr>
        <p:grpSpPr>
          <a:xfrm>
            <a:off x="829816" y="2060848"/>
            <a:ext cx="3886200" cy="2028635"/>
            <a:chOff x="829816" y="2060848"/>
            <a:chExt cx="3886200" cy="2028635"/>
          </a:xfrm>
        </p:grpSpPr>
        <p:pic>
          <p:nvPicPr>
            <p:cNvPr id="156704" name="Picture 32" descr="Actinopyga mauritiana monster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9816" y="2060848"/>
              <a:ext cx="3886200" cy="2028635"/>
            </a:xfrm>
            <a:prstGeom prst="rect">
              <a:avLst/>
            </a:prstGeom>
            <a:noFill/>
            <a:extLst>
              <a:ext uri="{909E8E84-426E-40dd-AFC4-6F175D3DCCD1}">
                <a14:hiddenFill xmlns:a14="http://schemas.microsoft.com/office/drawing/2010/main">
                  <a:solidFill>
                    <a:srgbClr val="FFFFFF"/>
                  </a:solidFill>
                </a14:hiddenFill>
              </a:ext>
            </a:extLst>
          </p:spPr>
        </p:pic>
        <p:sp>
          <p:nvSpPr>
            <p:cNvPr id="156708" name="Rectangle 36"/>
            <p:cNvSpPr>
              <a:spLocks noChangeArrowheads="1"/>
            </p:cNvSpPr>
            <p:nvPr/>
          </p:nvSpPr>
          <p:spPr bwMode="auto">
            <a:xfrm>
              <a:off x="3526978" y="2075576"/>
              <a:ext cx="1189038" cy="34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i="1" dirty="0" err="1">
                  <a:solidFill>
                    <a:schemeClr val="bg1"/>
                  </a:solidFill>
                  <a:latin typeface="Arial" charset="0"/>
                  <a:cs typeface="ＭＳ Ｐゴシック" charset="0"/>
                </a:rPr>
                <a:t>Actinopyga</a:t>
              </a:r>
              <a:endParaRPr lang="en-US" sz="1600" i="1" dirty="0">
                <a:solidFill>
                  <a:schemeClr val="bg1"/>
                </a:solidFill>
                <a:latin typeface="Arial" charset="0"/>
                <a:cs typeface="ＭＳ Ｐゴシック" charset="0"/>
              </a:endParaRPr>
            </a:p>
          </p:txBody>
        </p:sp>
      </p:grpSp>
      <p:grpSp>
        <p:nvGrpSpPr>
          <p:cNvPr id="5" name="Group 4"/>
          <p:cNvGrpSpPr/>
          <p:nvPr/>
        </p:nvGrpSpPr>
        <p:grpSpPr>
          <a:xfrm>
            <a:off x="4932040" y="1124744"/>
            <a:ext cx="3423209" cy="2086310"/>
            <a:chOff x="4932040" y="1124744"/>
            <a:chExt cx="3423209" cy="2086310"/>
          </a:xfrm>
        </p:grpSpPr>
        <p:pic>
          <p:nvPicPr>
            <p:cNvPr id="156706" name="Picture 34" descr="h_fuscocine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1124744"/>
              <a:ext cx="3423209" cy="2086310"/>
            </a:xfrm>
            <a:prstGeom prst="rect">
              <a:avLst/>
            </a:prstGeom>
            <a:noFill/>
            <a:extLst>
              <a:ext uri="{909E8E84-426E-40dd-AFC4-6F175D3DCCD1}">
                <a14:hiddenFill xmlns:a14="http://schemas.microsoft.com/office/drawing/2010/main">
                  <a:solidFill>
                    <a:srgbClr val="FFFFFF"/>
                  </a:solidFill>
                </a14:hiddenFill>
              </a:ext>
            </a:extLst>
          </p:spPr>
        </p:pic>
        <p:sp>
          <p:nvSpPr>
            <p:cNvPr id="156709" name="Text Box 37"/>
            <p:cNvSpPr txBox="1">
              <a:spLocks noChangeArrowheads="1"/>
            </p:cNvSpPr>
            <p:nvPr/>
          </p:nvSpPr>
          <p:spPr bwMode="auto">
            <a:xfrm>
              <a:off x="7236296" y="1124744"/>
              <a:ext cx="1024041" cy="31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i="1" dirty="0" err="1">
                  <a:latin typeface="Arial" charset="0"/>
                  <a:cs typeface="ＭＳ Ｐゴシック" charset="0"/>
                </a:rPr>
                <a:t>Holothuria</a:t>
              </a:r>
              <a:endParaRPr lang="en-US" sz="1600" dirty="0">
                <a:latin typeface="Arial" charset="0"/>
                <a:cs typeface="ＭＳ Ｐゴシック" charset="0"/>
              </a:endParaRPr>
            </a:p>
          </p:txBody>
        </p:sp>
      </p:grpSp>
      <p:grpSp>
        <p:nvGrpSpPr>
          <p:cNvPr id="7" name="Group 6"/>
          <p:cNvGrpSpPr/>
          <p:nvPr/>
        </p:nvGrpSpPr>
        <p:grpSpPr>
          <a:xfrm>
            <a:off x="4932040" y="4688160"/>
            <a:ext cx="3407544" cy="1981200"/>
            <a:chOff x="4932040" y="4688160"/>
            <a:chExt cx="3407544" cy="1981200"/>
          </a:xfrm>
        </p:grpSpPr>
        <p:pic>
          <p:nvPicPr>
            <p:cNvPr id="156707" name="Picture 35" descr="personp TC"/>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32040" y="4688160"/>
              <a:ext cx="3407544" cy="1981200"/>
            </a:xfrm>
            <a:prstGeom prst="rect">
              <a:avLst/>
            </a:prstGeom>
            <a:noFill/>
            <a:extLst>
              <a:ext uri="{909E8E84-426E-40dd-AFC4-6F175D3DCCD1}">
                <a14:hiddenFill xmlns:a14="http://schemas.microsoft.com/office/drawing/2010/main">
                  <a:solidFill>
                    <a:srgbClr val="FFFFFF"/>
                  </a:solidFill>
                </a14:hiddenFill>
              </a:ext>
            </a:extLst>
          </p:spPr>
        </p:pic>
        <p:sp>
          <p:nvSpPr>
            <p:cNvPr id="156711" name="Text Box 39"/>
            <p:cNvSpPr txBox="1">
              <a:spLocks noChangeArrowheads="1"/>
            </p:cNvSpPr>
            <p:nvPr/>
          </p:nvSpPr>
          <p:spPr bwMode="auto">
            <a:xfrm>
              <a:off x="6804248" y="6237312"/>
              <a:ext cx="1507572" cy="315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i="1" dirty="0" err="1">
                  <a:solidFill>
                    <a:schemeClr val="bg1"/>
                  </a:solidFill>
                  <a:latin typeface="Arial" charset="0"/>
                  <a:cs typeface="ＭＳ Ｐゴシック" charset="0"/>
                </a:rPr>
                <a:t>Pearsonothuria</a:t>
              </a:r>
              <a:endParaRPr lang="en-US" dirty="0">
                <a:latin typeface="Arial" charset="0"/>
                <a:cs typeface="ＭＳ Ｐゴシック" charset="0"/>
              </a:endParaRPr>
            </a:p>
          </p:txBody>
        </p:sp>
      </p:grpSp>
      <p:grpSp>
        <p:nvGrpSpPr>
          <p:cNvPr id="156714" name="Group 42"/>
          <p:cNvGrpSpPr>
            <a:grpSpLocks/>
          </p:cNvGrpSpPr>
          <p:nvPr/>
        </p:nvGrpSpPr>
        <p:grpSpPr bwMode="auto">
          <a:xfrm>
            <a:off x="797911" y="4149080"/>
            <a:ext cx="3918105" cy="2503686"/>
            <a:chOff x="415" y="2592"/>
            <a:chExt cx="2465" cy="1508"/>
          </a:xfrm>
        </p:grpSpPr>
        <p:pic>
          <p:nvPicPr>
            <p:cNvPr id="156705" name="Picture 33" descr="bohadsch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 y="2592"/>
              <a:ext cx="2448" cy="1508"/>
            </a:xfrm>
            <a:prstGeom prst="rect">
              <a:avLst/>
            </a:prstGeom>
            <a:noFill/>
            <a:extLst>
              <a:ext uri="{909E8E84-426E-40dd-AFC4-6F175D3DCCD1}">
                <a14:hiddenFill xmlns:a14="http://schemas.microsoft.com/office/drawing/2010/main">
                  <a:solidFill>
                    <a:srgbClr val="FFFFFF"/>
                  </a:solidFill>
                </a14:hiddenFill>
              </a:ext>
            </a:extLst>
          </p:spPr>
        </p:pic>
        <p:sp>
          <p:nvSpPr>
            <p:cNvPr id="156712" name="Text Box 40"/>
            <p:cNvSpPr txBox="1">
              <a:spLocks noChangeArrowheads="1"/>
            </p:cNvSpPr>
            <p:nvPr/>
          </p:nvSpPr>
          <p:spPr bwMode="auto">
            <a:xfrm>
              <a:off x="415" y="2592"/>
              <a:ext cx="785"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i="1" dirty="0" err="1">
                  <a:solidFill>
                    <a:schemeClr val="bg1"/>
                  </a:solidFill>
                  <a:latin typeface="Arial" charset="0"/>
                  <a:cs typeface="ＭＳ Ｐゴシック" charset="0"/>
                </a:rPr>
                <a:t>Bohadschia</a:t>
              </a:r>
              <a:endParaRPr lang="en-US" sz="1600" dirty="0">
                <a:latin typeface="Arial" charset="0"/>
                <a:cs typeface="ＭＳ Ｐゴシック" charset="0"/>
              </a:endParaRPr>
            </a:p>
          </p:txBody>
        </p:sp>
      </p:grpSp>
      <p:grpSp>
        <p:nvGrpSpPr>
          <p:cNvPr id="6" name="Group 5"/>
          <p:cNvGrpSpPr/>
          <p:nvPr/>
        </p:nvGrpSpPr>
        <p:grpSpPr>
          <a:xfrm>
            <a:off x="4932040" y="3284984"/>
            <a:ext cx="3414740" cy="1313078"/>
            <a:chOff x="4932040" y="3284984"/>
            <a:chExt cx="3414740" cy="1313078"/>
          </a:xfrm>
        </p:grpSpPr>
        <p:pic>
          <p:nvPicPr>
            <p:cNvPr id="2" name="Picture 1" descr="labidodemas.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32040" y="3301918"/>
              <a:ext cx="3414740" cy="1296144"/>
            </a:xfrm>
            <a:prstGeom prst="rect">
              <a:avLst/>
            </a:prstGeom>
          </p:spPr>
        </p:pic>
        <p:sp>
          <p:nvSpPr>
            <p:cNvPr id="3" name="Rectangle 2"/>
            <p:cNvSpPr/>
            <p:nvPr/>
          </p:nvSpPr>
          <p:spPr>
            <a:xfrm>
              <a:off x="6876256" y="3284984"/>
              <a:ext cx="1427555" cy="338554"/>
            </a:xfrm>
            <a:prstGeom prst="rect">
              <a:avLst/>
            </a:prstGeom>
          </p:spPr>
          <p:txBody>
            <a:bodyPr wrap="none">
              <a:spAutoFit/>
            </a:bodyPr>
            <a:lstStyle/>
            <a:p>
              <a:r>
                <a:rPr lang="en-US" sz="1600" i="1" dirty="0" err="1" smtClean="0">
                  <a:solidFill>
                    <a:schemeClr val="bg1"/>
                  </a:solidFill>
                  <a:latin typeface="Arial" charset="0"/>
                  <a:cs typeface="ＭＳ Ｐゴシック" charset="0"/>
                </a:rPr>
                <a:t>Labidodemas</a:t>
              </a:r>
              <a:endParaRPr lang="en-US" sz="1600" dirty="0">
                <a:latin typeface="Arial" charset="0"/>
                <a:cs typeface="ＭＳ Ｐゴシック"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7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smtClean="0"/>
              <a:t>The </a:t>
            </a:r>
            <a:r>
              <a:rPr lang="en-US" dirty="0" err="1" smtClean="0"/>
              <a:t>Cuvierian</a:t>
            </a:r>
            <a:r>
              <a:rPr lang="en-US" dirty="0" smtClean="0"/>
              <a:t> tubules  in </a:t>
            </a:r>
            <a:r>
              <a:rPr lang="en-US" i="1" dirty="0" err="1" smtClean="0"/>
              <a:t>Labidodemas</a:t>
            </a:r>
            <a:endParaRPr lang="en-US" dirty="0"/>
          </a:p>
        </p:txBody>
      </p:sp>
      <p:sp>
        <p:nvSpPr>
          <p:cNvPr id="197635"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3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97647" name="Rectangle 15"/>
          <p:cNvSpPr>
            <a:spLocks noChangeArrowheads="1"/>
          </p:cNvSpPr>
          <p:nvPr/>
        </p:nvSpPr>
        <p:spPr bwMode="auto">
          <a:xfrm>
            <a:off x="3708400" y="6381750"/>
            <a:ext cx="40311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BE" sz="1800" dirty="0">
                <a:solidFill>
                  <a:schemeClr val="bg2"/>
                </a:solidFill>
              </a:rPr>
              <a:t>(More information in </a:t>
            </a:r>
            <a:r>
              <a:rPr lang="fr-BE" sz="1800" dirty="0" smtClean="0">
                <a:solidFill>
                  <a:schemeClr val="bg2"/>
                </a:solidFill>
              </a:rPr>
              <a:t>Massin </a:t>
            </a:r>
            <a:r>
              <a:rPr lang="fr-BE" sz="1800" i="1" dirty="0" smtClean="0">
                <a:solidFill>
                  <a:schemeClr val="bg2"/>
                </a:solidFill>
              </a:rPr>
              <a:t>et al. </a:t>
            </a:r>
            <a:r>
              <a:rPr lang="fr-BE" sz="1800" dirty="0" smtClean="0">
                <a:solidFill>
                  <a:schemeClr val="bg2"/>
                </a:solidFill>
              </a:rPr>
              <a:t>2004 )</a:t>
            </a:r>
            <a:endParaRPr lang="en-US" sz="1800" dirty="0">
              <a:solidFill>
                <a:schemeClr val="bg2"/>
              </a:solidFill>
            </a:endParaRPr>
          </a:p>
        </p:txBody>
      </p:sp>
      <p:sp>
        <p:nvSpPr>
          <p:cNvPr id="13" name="Rectangle 2"/>
          <p:cNvSpPr txBox="1">
            <a:spLocks noChangeArrowheads="1"/>
          </p:cNvSpPr>
          <p:nvPr/>
        </p:nvSpPr>
        <p:spPr bwMode="auto">
          <a:xfrm>
            <a:off x="683568" y="98072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800">
                <a:solidFill>
                  <a:schemeClr val="bg2"/>
                </a:solidFill>
                <a:latin typeface="+mj-lt"/>
                <a:ea typeface="+mj-ea"/>
                <a:cs typeface="+mj-cs"/>
              </a:defRPr>
            </a:lvl1pPr>
            <a:lvl2pPr algn="ctr" rtl="0" fontAlgn="base">
              <a:spcBef>
                <a:spcPct val="0"/>
              </a:spcBef>
              <a:spcAft>
                <a:spcPct val="0"/>
              </a:spcAft>
              <a:defRPr sz="2800">
                <a:solidFill>
                  <a:schemeClr val="bg2"/>
                </a:solidFill>
                <a:latin typeface="Times" charset="0"/>
                <a:ea typeface="ＭＳ Ｐゴシック" charset="0"/>
              </a:defRPr>
            </a:lvl2pPr>
            <a:lvl3pPr algn="ctr" rtl="0" fontAlgn="base">
              <a:spcBef>
                <a:spcPct val="0"/>
              </a:spcBef>
              <a:spcAft>
                <a:spcPct val="0"/>
              </a:spcAft>
              <a:defRPr sz="2800">
                <a:solidFill>
                  <a:schemeClr val="bg2"/>
                </a:solidFill>
                <a:latin typeface="Times" charset="0"/>
                <a:ea typeface="ＭＳ Ｐゴシック" charset="0"/>
              </a:defRPr>
            </a:lvl3pPr>
            <a:lvl4pPr algn="ctr" rtl="0" fontAlgn="base">
              <a:spcBef>
                <a:spcPct val="0"/>
              </a:spcBef>
              <a:spcAft>
                <a:spcPct val="0"/>
              </a:spcAft>
              <a:defRPr sz="2800">
                <a:solidFill>
                  <a:schemeClr val="bg2"/>
                </a:solidFill>
                <a:latin typeface="Times" charset="0"/>
                <a:ea typeface="ＭＳ Ｐゴシック" charset="0"/>
              </a:defRPr>
            </a:lvl4pPr>
            <a:lvl5pPr algn="ctr" rtl="0" fontAlgn="base">
              <a:spcBef>
                <a:spcPct val="0"/>
              </a:spcBef>
              <a:spcAft>
                <a:spcPct val="0"/>
              </a:spcAft>
              <a:defRPr sz="2800">
                <a:solidFill>
                  <a:schemeClr val="bg2"/>
                </a:solidFill>
                <a:latin typeface="Times" charset="0"/>
                <a:ea typeface="ＭＳ Ｐゴシック" charset="0"/>
              </a:defRPr>
            </a:lvl5pPr>
            <a:lvl6pPr marL="457200" algn="ctr" rtl="0" fontAlgn="base">
              <a:spcBef>
                <a:spcPct val="0"/>
              </a:spcBef>
              <a:spcAft>
                <a:spcPct val="0"/>
              </a:spcAft>
              <a:defRPr sz="2800">
                <a:solidFill>
                  <a:schemeClr val="bg2"/>
                </a:solidFill>
                <a:latin typeface="Times" charset="0"/>
                <a:ea typeface="ＭＳ Ｐゴシック" charset="0"/>
              </a:defRPr>
            </a:lvl6pPr>
            <a:lvl7pPr marL="914400" algn="ctr" rtl="0" fontAlgn="base">
              <a:spcBef>
                <a:spcPct val="0"/>
              </a:spcBef>
              <a:spcAft>
                <a:spcPct val="0"/>
              </a:spcAft>
              <a:defRPr sz="2800">
                <a:solidFill>
                  <a:schemeClr val="bg2"/>
                </a:solidFill>
                <a:latin typeface="Times" charset="0"/>
                <a:ea typeface="ＭＳ Ｐゴシック" charset="0"/>
              </a:defRPr>
            </a:lvl7pPr>
            <a:lvl8pPr marL="1371600" algn="ctr" rtl="0" fontAlgn="base">
              <a:spcBef>
                <a:spcPct val="0"/>
              </a:spcBef>
              <a:spcAft>
                <a:spcPct val="0"/>
              </a:spcAft>
              <a:defRPr sz="2800">
                <a:solidFill>
                  <a:schemeClr val="bg2"/>
                </a:solidFill>
                <a:latin typeface="Times" charset="0"/>
                <a:ea typeface="ＭＳ Ｐゴシック" charset="0"/>
              </a:defRPr>
            </a:lvl8pPr>
            <a:lvl9pPr marL="1828800" algn="ctr" rtl="0" fontAlgn="base">
              <a:spcBef>
                <a:spcPct val="0"/>
              </a:spcBef>
              <a:spcAft>
                <a:spcPct val="0"/>
              </a:spcAft>
              <a:defRPr sz="2800">
                <a:solidFill>
                  <a:schemeClr val="bg2"/>
                </a:solidFill>
                <a:latin typeface="Times" charset="0"/>
                <a:ea typeface="ＭＳ Ｐゴシック" charset="0"/>
              </a:defRPr>
            </a:lvl9pPr>
          </a:lstStyle>
          <a:p>
            <a:r>
              <a:rPr lang="en-US" dirty="0" smtClean="0">
                <a:solidFill>
                  <a:schemeClr val="tx1"/>
                </a:solidFill>
              </a:rPr>
              <a:t>?????????????</a:t>
            </a:r>
            <a:endParaRPr lang="en-US" dirty="0">
              <a:solidFill>
                <a:schemeClr val="tx1"/>
              </a:solidFill>
            </a:endParaRPr>
          </a:p>
        </p:txBody>
      </p:sp>
      <p:sp>
        <p:nvSpPr>
          <p:cNvPr id="14" name="Rectangle 2"/>
          <p:cNvSpPr txBox="1">
            <a:spLocks noChangeArrowheads="1"/>
          </p:cNvSpPr>
          <p:nvPr/>
        </p:nvSpPr>
        <p:spPr bwMode="auto">
          <a:xfrm>
            <a:off x="683568" y="270892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800">
                <a:solidFill>
                  <a:schemeClr val="bg2"/>
                </a:solidFill>
                <a:latin typeface="+mj-lt"/>
                <a:ea typeface="+mj-ea"/>
                <a:cs typeface="+mj-cs"/>
              </a:defRPr>
            </a:lvl1pPr>
            <a:lvl2pPr algn="ctr" rtl="0" fontAlgn="base">
              <a:spcBef>
                <a:spcPct val="0"/>
              </a:spcBef>
              <a:spcAft>
                <a:spcPct val="0"/>
              </a:spcAft>
              <a:defRPr sz="2800">
                <a:solidFill>
                  <a:schemeClr val="bg2"/>
                </a:solidFill>
                <a:latin typeface="Times" charset="0"/>
                <a:ea typeface="ＭＳ Ｐゴシック" charset="0"/>
              </a:defRPr>
            </a:lvl2pPr>
            <a:lvl3pPr algn="ctr" rtl="0" fontAlgn="base">
              <a:spcBef>
                <a:spcPct val="0"/>
              </a:spcBef>
              <a:spcAft>
                <a:spcPct val="0"/>
              </a:spcAft>
              <a:defRPr sz="2800">
                <a:solidFill>
                  <a:schemeClr val="bg2"/>
                </a:solidFill>
                <a:latin typeface="Times" charset="0"/>
                <a:ea typeface="ＭＳ Ｐゴシック" charset="0"/>
              </a:defRPr>
            </a:lvl3pPr>
            <a:lvl4pPr algn="ctr" rtl="0" fontAlgn="base">
              <a:spcBef>
                <a:spcPct val="0"/>
              </a:spcBef>
              <a:spcAft>
                <a:spcPct val="0"/>
              </a:spcAft>
              <a:defRPr sz="2800">
                <a:solidFill>
                  <a:schemeClr val="bg2"/>
                </a:solidFill>
                <a:latin typeface="Times" charset="0"/>
                <a:ea typeface="ＭＳ Ｐゴシック" charset="0"/>
              </a:defRPr>
            </a:lvl4pPr>
            <a:lvl5pPr algn="ctr" rtl="0" fontAlgn="base">
              <a:spcBef>
                <a:spcPct val="0"/>
              </a:spcBef>
              <a:spcAft>
                <a:spcPct val="0"/>
              </a:spcAft>
              <a:defRPr sz="2800">
                <a:solidFill>
                  <a:schemeClr val="bg2"/>
                </a:solidFill>
                <a:latin typeface="Times" charset="0"/>
                <a:ea typeface="ＭＳ Ｐゴシック" charset="0"/>
              </a:defRPr>
            </a:lvl5pPr>
            <a:lvl6pPr marL="457200" algn="ctr" rtl="0" fontAlgn="base">
              <a:spcBef>
                <a:spcPct val="0"/>
              </a:spcBef>
              <a:spcAft>
                <a:spcPct val="0"/>
              </a:spcAft>
              <a:defRPr sz="2800">
                <a:solidFill>
                  <a:schemeClr val="bg2"/>
                </a:solidFill>
                <a:latin typeface="Times" charset="0"/>
                <a:ea typeface="ＭＳ Ｐゴシック" charset="0"/>
              </a:defRPr>
            </a:lvl6pPr>
            <a:lvl7pPr marL="914400" algn="ctr" rtl="0" fontAlgn="base">
              <a:spcBef>
                <a:spcPct val="0"/>
              </a:spcBef>
              <a:spcAft>
                <a:spcPct val="0"/>
              </a:spcAft>
              <a:defRPr sz="2800">
                <a:solidFill>
                  <a:schemeClr val="bg2"/>
                </a:solidFill>
                <a:latin typeface="Times" charset="0"/>
                <a:ea typeface="ＭＳ Ｐゴシック" charset="0"/>
              </a:defRPr>
            </a:lvl7pPr>
            <a:lvl8pPr marL="1371600" algn="ctr" rtl="0" fontAlgn="base">
              <a:spcBef>
                <a:spcPct val="0"/>
              </a:spcBef>
              <a:spcAft>
                <a:spcPct val="0"/>
              </a:spcAft>
              <a:defRPr sz="2800">
                <a:solidFill>
                  <a:schemeClr val="bg2"/>
                </a:solidFill>
                <a:latin typeface="Times" charset="0"/>
                <a:ea typeface="ＭＳ Ｐゴシック" charset="0"/>
              </a:defRPr>
            </a:lvl8pPr>
            <a:lvl9pPr marL="1828800" algn="ctr" rtl="0" fontAlgn="base">
              <a:spcBef>
                <a:spcPct val="0"/>
              </a:spcBef>
              <a:spcAft>
                <a:spcPct val="0"/>
              </a:spcAft>
              <a:defRPr sz="2800">
                <a:solidFill>
                  <a:schemeClr val="bg2"/>
                </a:solidFill>
                <a:latin typeface="Times" charset="0"/>
                <a:ea typeface="ＭＳ Ｐゴシック" charset="0"/>
              </a:defRPr>
            </a:lvl9pPr>
          </a:lstStyle>
          <a:p>
            <a:r>
              <a:rPr lang="en-US" i="1" dirty="0" err="1" smtClean="0">
                <a:solidFill>
                  <a:srgbClr val="000000"/>
                </a:solidFill>
              </a:rPr>
              <a:t>Labidodemas</a:t>
            </a:r>
            <a:r>
              <a:rPr lang="en-US" i="1" dirty="0" smtClean="0"/>
              <a:t> </a:t>
            </a:r>
            <a:r>
              <a:rPr lang="en-US" i="1" dirty="0" err="1" smtClean="0">
                <a:solidFill>
                  <a:srgbClr val="000000"/>
                </a:solidFill>
              </a:rPr>
              <a:t>americanum</a:t>
            </a:r>
            <a:r>
              <a:rPr lang="en-US" i="1" dirty="0" smtClean="0">
                <a:solidFill>
                  <a:srgbClr val="000000"/>
                </a:solidFill>
              </a:rPr>
              <a:t> </a:t>
            </a:r>
            <a:r>
              <a:rPr lang="en-US" dirty="0" smtClean="0">
                <a:solidFill>
                  <a:srgbClr val="000000"/>
                </a:solidFill>
              </a:rPr>
              <a:t>: </a:t>
            </a:r>
            <a:r>
              <a:rPr lang="en-US" dirty="0" err="1" smtClean="0">
                <a:solidFill>
                  <a:srgbClr val="000000"/>
                </a:solidFill>
              </a:rPr>
              <a:t>Cuvierian</a:t>
            </a:r>
            <a:r>
              <a:rPr lang="en-US" dirty="0" smtClean="0">
                <a:solidFill>
                  <a:srgbClr val="000000"/>
                </a:solidFill>
              </a:rPr>
              <a:t> tubules brown to greenish, numerous, short and thick. </a:t>
            </a:r>
            <a:r>
              <a:rPr lang="en-US" i="1"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792447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The So-called Cuvierian organs in </a:t>
            </a:r>
            <a:r>
              <a:rPr lang="en-US" i="1"/>
              <a:t>Microthele</a:t>
            </a:r>
            <a:endParaRPr lang="en-US"/>
          </a:p>
        </p:txBody>
      </p:sp>
      <p:sp>
        <p:nvSpPr>
          <p:cNvPr id="197635"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763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97637" name="Text Box 5"/>
          <p:cNvSpPr txBox="1">
            <a:spLocks noChangeArrowheads="1"/>
          </p:cNvSpPr>
          <p:nvPr/>
        </p:nvSpPr>
        <p:spPr bwMode="auto">
          <a:xfrm>
            <a:off x="457200" y="11430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i="1"/>
              <a:t>Holothuria (Microthele)</a:t>
            </a:r>
            <a:endParaRPr lang="en-US" sz="1800"/>
          </a:p>
        </p:txBody>
      </p:sp>
      <p:sp>
        <p:nvSpPr>
          <p:cNvPr id="197642" name="Text Box 10"/>
          <p:cNvSpPr txBox="1">
            <a:spLocks noChangeArrowheads="1"/>
          </p:cNvSpPr>
          <p:nvPr/>
        </p:nvSpPr>
        <p:spPr bwMode="auto">
          <a:xfrm>
            <a:off x="457200" y="2895600"/>
            <a:ext cx="472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The fine structure of the tubules closely resembles those of the </a:t>
            </a:r>
            <a:r>
              <a:rPr lang="en-US" sz="1800" i="1" dirty="0" err="1"/>
              <a:t>Holothuria</a:t>
            </a:r>
            <a:r>
              <a:rPr lang="en-US" sz="1800" dirty="0"/>
              <a:t> sp.. In contrast, basic behavioral differences occur as the tubules of </a:t>
            </a:r>
            <a:r>
              <a:rPr lang="en-US" sz="1800" i="1" dirty="0" err="1"/>
              <a:t>Microthele</a:t>
            </a:r>
            <a:r>
              <a:rPr lang="en-US" sz="1800" i="1" dirty="0"/>
              <a:t> </a:t>
            </a:r>
            <a:r>
              <a:rPr lang="en-US" sz="1800" dirty="0"/>
              <a:t>sp. cannot elongated nor become sticky, or be expelled by individuals.</a:t>
            </a:r>
          </a:p>
        </p:txBody>
      </p:sp>
      <p:sp>
        <p:nvSpPr>
          <p:cNvPr id="197643" name="Text Box 11"/>
          <p:cNvSpPr txBox="1">
            <a:spLocks noChangeArrowheads="1"/>
          </p:cNvSpPr>
          <p:nvPr/>
        </p:nvSpPr>
        <p:spPr bwMode="auto">
          <a:xfrm>
            <a:off x="517525" y="4548188"/>
            <a:ext cx="4587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It is almost certain that these structure have no defensive role. Yet they are well developed organs that occur in great number in all observed individuals, but from the observation we made it is not possible to ascribe a possible function for these peculiar organs.</a:t>
            </a:r>
            <a:endParaRPr lang="en-US"/>
          </a:p>
        </p:txBody>
      </p:sp>
      <p:pic>
        <p:nvPicPr>
          <p:cNvPr id="197644" name="Picture 12" descr="microthe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371600"/>
            <a:ext cx="3706813" cy="4895850"/>
          </a:xfrm>
          <a:prstGeom prst="rect">
            <a:avLst/>
          </a:prstGeom>
          <a:noFill/>
          <a:extLst>
            <a:ext uri="{909E8E84-426E-40dd-AFC4-6F175D3DCCD1}">
              <a14:hiddenFill xmlns:a14="http://schemas.microsoft.com/office/drawing/2010/main">
                <a:solidFill>
                  <a:srgbClr val="FFFFFF"/>
                </a:solidFill>
              </a14:hiddenFill>
            </a:ext>
          </a:extLst>
        </p:spPr>
      </p:pic>
      <p:grpSp>
        <p:nvGrpSpPr>
          <p:cNvPr id="197646" name="Group 14"/>
          <p:cNvGrpSpPr>
            <a:grpSpLocks/>
          </p:cNvGrpSpPr>
          <p:nvPr/>
        </p:nvGrpSpPr>
        <p:grpSpPr bwMode="auto">
          <a:xfrm>
            <a:off x="457200" y="1524000"/>
            <a:ext cx="5181600" cy="1465263"/>
            <a:chOff x="288" y="960"/>
            <a:chExt cx="3264" cy="923"/>
          </a:xfrm>
        </p:grpSpPr>
        <p:sp>
          <p:nvSpPr>
            <p:cNvPr id="197639" name="Text Box 7"/>
            <p:cNvSpPr txBox="1">
              <a:spLocks noChangeArrowheads="1"/>
            </p:cNvSpPr>
            <p:nvPr/>
          </p:nvSpPr>
          <p:spPr bwMode="auto">
            <a:xfrm>
              <a:off x="288" y="960"/>
              <a:ext cx="2880"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Some species of the subgenus </a:t>
              </a:r>
              <a:r>
                <a:rPr lang="en-US" sz="1800" i="1" dirty="0" err="1"/>
                <a:t>Microthele</a:t>
              </a:r>
              <a:r>
                <a:rPr lang="en-US" sz="1800" i="1" dirty="0"/>
                <a:t> </a:t>
              </a:r>
              <a:r>
                <a:rPr lang="en-US" sz="1800" dirty="0"/>
                <a:t>possesses numerous branched tubules whose external surface shows alternative folds which are perpendicular to the long axis of the tubule.</a:t>
              </a:r>
            </a:p>
            <a:p>
              <a:endParaRPr lang="en-US" sz="1800" dirty="0"/>
            </a:p>
          </p:txBody>
        </p:sp>
        <p:sp>
          <p:nvSpPr>
            <p:cNvPr id="197645" name="Line 13"/>
            <p:cNvSpPr>
              <a:spLocks noChangeShapeType="1"/>
            </p:cNvSpPr>
            <p:nvPr/>
          </p:nvSpPr>
          <p:spPr bwMode="auto">
            <a:xfrm flipV="1">
              <a:off x="3120" y="1392"/>
              <a:ext cx="43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97647" name="Rectangle 15"/>
          <p:cNvSpPr>
            <a:spLocks noChangeArrowheads="1"/>
          </p:cNvSpPr>
          <p:nvPr/>
        </p:nvSpPr>
        <p:spPr bwMode="auto">
          <a:xfrm>
            <a:off x="3708400" y="6381750"/>
            <a:ext cx="417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BE" sz="1800">
                <a:solidFill>
                  <a:schemeClr val="bg2"/>
                </a:solidFill>
              </a:rPr>
              <a:t>(More information in VandenSpiegel 1995)</a:t>
            </a:r>
            <a:endParaRPr lang="en-US" sz="1800">
              <a:solidFill>
                <a:schemeClr val="bg2"/>
              </a:solidFill>
            </a:endParaRPr>
          </a:p>
        </p:txBody>
      </p:sp>
    </p:spTree>
    <p:extLst>
      <p:ext uri="{BB962C8B-B14F-4D97-AF65-F5344CB8AC3E}">
        <p14:creationId xmlns:p14="http://schemas.microsoft.com/office/powerpoint/2010/main" val="496016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76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6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764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76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2" grpId="0" build="p" autoUpdateAnimBg="0"/>
      <p:bldP spid="197643" grpId="0" build="p" autoUpdateAnimBg="0"/>
      <p:bldP spid="1976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So-called Cuvierian organs in </a:t>
            </a:r>
            <a:r>
              <a:rPr lang="en-US" i="1"/>
              <a:t>Actinopyga</a:t>
            </a:r>
            <a:endParaRPr lang="en-US"/>
          </a:p>
        </p:txBody>
      </p:sp>
      <p:sp>
        <p:nvSpPr>
          <p:cNvPr id="199683"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685" name="Text Box 5"/>
          <p:cNvSpPr txBox="1">
            <a:spLocks noChangeArrowheads="1"/>
          </p:cNvSpPr>
          <p:nvPr/>
        </p:nvSpPr>
        <p:spPr bwMode="auto">
          <a:xfrm>
            <a:off x="611560" y="1700808"/>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Genus </a:t>
            </a:r>
            <a:r>
              <a:rPr lang="en-US" sz="1800" i="1" dirty="0" err="1"/>
              <a:t>Actinopyga</a:t>
            </a:r>
            <a:endParaRPr lang="en-US" sz="1800" dirty="0"/>
          </a:p>
        </p:txBody>
      </p:sp>
      <p:sp>
        <p:nvSpPr>
          <p:cNvPr id="199687" name="Text Box 7"/>
          <p:cNvSpPr txBox="1">
            <a:spLocks noChangeArrowheads="1"/>
          </p:cNvSpPr>
          <p:nvPr/>
        </p:nvSpPr>
        <p:spPr bwMode="auto">
          <a:xfrm>
            <a:off x="611560" y="2564904"/>
            <a:ext cx="4038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When observed </a:t>
            </a:r>
            <a:r>
              <a:rPr lang="en-US" sz="1800" i="1" dirty="0"/>
              <a:t>in vivo</a:t>
            </a:r>
            <a:r>
              <a:rPr lang="en-US" sz="1800" dirty="0"/>
              <a:t>, the </a:t>
            </a:r>
            <a:r>
              <a:rPr lang="en-US" sz="1800" dirty="0" err="1"/>
              <a:t>Cuvierian</a:t>
            </a:r>
            <a:r>
              <a:rPr lang="en-US" sz="1800" dirty="0"/>
              <a:t> organs in the genus </a:t>
            </a:r>
            <a:r>
              <a:rPr lang="en-US" sz="1800" i="1" dirty="0" err="1"/>
              <a:t>Actinopyga</a:t>
            </a:r>
            <a:r>
              <a:rPr lang="en-US" sz="1800" dirty="0"/>
              <a:t> consist of a reddish tuft of branched tubules (no more than 10 tubules per individual).</a:t>
            </a:r>
          </a:p>
          <a:p>
            <a:endParaRPr lang="en-US" sz="1800" dirty="0"/>
          </a:p>
        </p:txBody>
      </p:sp>
      <p:pic>
        <p:nvPicPr>
          <p:cNvPr id="2" name="Picture 1" descr="R001383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54516" y="1268760"/>
            <a:ext cx="3449932" cy="4674386"/>
          </a:xfrm>
          <a:prstGeom prst="rect">
            <a:avLst/>
          </a:prstGeom>
        </p:spPr>
      </p:pic>
      <p:cxnSp>
        <p:nvCxnSpPr>
          <p:cNvPr id="6" name="Straight Arrow Connector 5"/>
          <p:cNvCxnSpPr>
            <a:stCxn id="199687" idx="3"/>
          </p:cNvCxnSpPr>
          <p:nvPr/>
        </p:nvCxnSpPr>
        <p:spPr bwMode="auto">
          <a:xfrm flipV="1">
            <a:off x="4650160" y="2924944"/>
            <a:ext cx="1722040" cy="37862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6588224" y="5589240"/>
            <a:ext cx="1893329" cy="307777"/>
          </a:xfrm>
          <a:prstGeom prst="rect">
            <a:avLst/>
          </a:prstGeom>
          <a:noFill/>
        </p:spPr>
        <p:txBody>
          <a:bodyPr wrap="none" rtlCol="0">
            <a:spAutoFit/>
          </a:bodyPr>
          <a:lstStyle/>
          <a:p>
            <a:r>
              <a:rPr lang="en-US" sz="1400" i="1" dirty="0" err="1" smtClean="0"/>
              <a:t>Actinopyga</a:t>
            </a:r>
            <a:r>
              <a:rPr lang="en-US" sz="1400" i="1" dirty="0" smtClean="0"/>
              <a:t> </a:t>
            </a:r>
            <a:r>
              <a:rPr lang="en-US" sz="1400" i="1" dirty="0" err="1" smtClean="0"/>
              <a:t>mauritiana</a:t>
            </a:r>
            <a:endParaRPr lang="en-US" sz="1400" i="1"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So-called Cuvierian organs in </a:t>
            </a:r>
            <a:r>
              <a:rPr lang="en-US" i="1"/>
              <a:t>Actinopyga</a:t>
            </a:r>
            <a:endParaRPr lang="en-US"/>
          </a:p>
        </p:txBody>
      </p:sp>
      <p:sp>
        <p:nvSpPr>
          <p:cNvPr id="199683"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9684"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99685" name="Text Box 5"/>
          <p:cNvSpPr txBox="1">
            <a:spLocks noChangeArrowheads="1"/>
          </p:cNvSpPr>
          <p:nvPr/>
        </p:nvSpPr>
        <p:spPr bwMode="auto">
          <a:xfrm>
            <a:off x="609600" y="11430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Genus </a:t>
            </a:r>
            <a:r>
              <a:rPr lang="en-US" sz="1800" i="1"/>
              <a:t>Actinopyga</a:t>
            </a:r>
            <a:endParaRPr lang="en-US" sz="1800"/>
          </a:p>
        </p:txBody>
      </p:sp>
      <p:pic>
        <p:nvPicPr>
          <p:cNvPr id="199686" name="Picture 6" descr="actinopyg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556792"/>
            <a:ext cx="4176464" cy="4968552"/>
          </a:xfrm>
          <a:prstGeom prst="rect">
            <a:avLst/>
          </a:prstGeom>
          <a:noFill/>
          <a:extLst>
            <a:ext uri="{909E8E84-426E-40dd-AFC4-6F175D3DCCD1}">
              <a14:hiddenFill xmlns:a14="http://schemas.microsoft.com/office/drawing/2010/main">
                <a:solidFill>
                  <a:srgbClr val="FFFFFF"/>
                </a:solidFill>
              </a14:hiddenFill>
            </a:ext>
          </a:extLst>
        </p:spPr>
      </p:pic>
      <p:sp>
        <p:nvSpPr>
          <p:cNvPr id="199687" name="Text Box 7"/>
          <p:cNvSpPr txBox="1">
            <a:spLocks noChangeArrowheads="1"/>
          </p:cNvSpPr>
          <p:nvPr/>
        </p:nvSpPr>
        <p:spPr bwMode="auto">
          <a:xfrm>
            <a:off x="5069549" y="4797152"/>
            <a:ext cx="4038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1800" dirty="0"/>
          </a:p>
          <a:p>
            <a:r>
              <a:rPr lang="en-US" sz="1800" dirty="0"/>
              <a:t>Tubules attach independently to the basal part of the left respiratory tree</a:t>
            </a:r>
          </a:p>
        </p:txBody>
      </p:sp>
      <p:sp>
        <p:nvSpPr>
          <p:cNvPr id="199690" name="Line 10"/>
          <p:cNvSpPr>
            <a:spLocks noChangeShapeType="1"/>
          </p:cNvSpPr>
          <p:nvPr/>
        </p:nvSpPr>
        <p:spPr bwMode="auto">
          <a:xfrm>
            <a:off x="3275856" y="4437112"/>
            <a:ext cx="1728192" cy="1008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1196752"/>
            <a:ext cx="3229867" cy="3154619"/>
          </a:xfrm>
          <a:prstGeom prst="rect">
            <a:avLst/>
          </a:prstGeom>
        </p:spPr>
      </p:pic>
      <p:cxnSp>
        <p:nvCxnSpPr>
          <p:cNvPr id="6" name="Straight Arrow Connector 5"/>
          <p:cNvCxnSpPr/>
          <p:nvPr/>
        </p:nvCxnSpPr>
        <p:spPr bwMode="auto">
          <a:xfrm>
            <a:off x="2987824" y="2204864"/>
            <a:ext cx="3312368" cy="720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575960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The So-called Cuvierian organs in </a:t>
            </a:r>
            <a:r>
              <a:rPr lang="en-US" i="1"/>
              <a:t>Actinopyga</a:t>
            </a:r>
          </a:p>
        </p:txBody>
      </p:sp>
      <p:sp>
        <p:nvSpPr>
          <p:cNvPr id="189443"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89450" name="Picture 10" descr="Acty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905000"/>
            <a:ext cx="2609850" cy="3962400"/>
          </a:xfrm>
          <a:prstGeom prst="rect">
            <a:avLst/>
          </a:prstGeom>
          <a:noFill/>
          <a:extLst>
            <a:ext uri="{909E8E84-426E-40dd-AFC4-6F175D3DCCD1}">
              <a14:hiddenFill xmlns:a14="http://schemas.microsoft.com/office/drawing/2010/main">
                <a:solidFill>
                  <a:srgbClr val="FFFFFF"/>
                </a:solidFill>
              </a14:hiddenFill>
            </a:ext>
          </a:extLst>
        </p:spPr>
      </p:pic>
      <p:sp>
        <p:nvSpPr>
          <p:cNvPr id="189453" name="Text Box 13"/>
          <p:cNvSpPr txBox="1">
            <a:spLocks noChangeArrowheads="1"/>
          </p:cNvSpPr>
          <p:nvPr/>
        </p:nvSpPr>
        <p:spPr bwMode="auto">
          <a:xfrm>
            <a:off x="990600" y="12954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Two main parts can be distinguished along an actinopygid Cuvierian tubule</a:t>
            </a:r>
            <a:r>
              <a:rPr lang="en-US"/>
              <a:t> </a:t>
            </a:r>
          </a:p>
        </p:txBody>
      </p:sp>
      <p:grpSp>
        <p:nvGrpSpPr>
          <p:cNvPr id="189458" name="Group 18"/>
          <p:cNvGrpSpPr>
            <a:grpSpLocks/>
          </p:cNvGrpSpPr>
          <p:nvPr/>
        </p:nvGrpSpPr>
        <p:grpSpPr bwMode="auto">
          <a:xfrm>
            <a:off x="3657600" y="4953000"/>
            <a:ext cx="2470150" cy="366713"/>
            <a:chOff x="2784" y="3168"/>
            <a:chExt cx="1556" cy="231"/>
          </a:xfrm>
        </p:grpSpPr>
        <p:sp>
          <p:nvSpPr>
            <p:cNvPr id="189454" name="Text Box 14"/>
            <p:cNvSpPr txBox="1">
              <a:spLocks noChangeArrowheads="1"/>
            </p:cNvSpPr>
            <p:nvPr/>
          </p:nvSpPr>
          <p:spPr bwMode="auto">
            <a:xfrm>
              <a:off x="3264" y="3168"/>
              <a:ext cx="10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The tubule trunk</a:t>
              </a:r>
              <a:endParaRPr lang="en-US"/>
            </a:p>
          </p:txBody>
        </p:sp>
        <p:sp>
          <p:nvSpPr>
            <p:cNvPr id="189457" name="Line 17"/>
            <p:cNvSpPr>
              <a:spLocks noChangeShapeType="1"/>
            </p:cNvSpPr>
            <p:nvPr/>
          </p:nvSpPr>
          <p:spPr bwMode="auto">
            <a:xfrm>
              <a:off x="2784" y="3312"/>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89461" name="Group 21"/>
          <p:cNvGrpSpPr>
            <a:grpSpLocks/>
          </p:cNvGrpSpPr>
          <p:nvPr/>
        </p:nvGrpSpPr>
        <p:grpSpPr bwMode="auto">
          <a:xfrm>
            <a:off x="3657600" y="2057400"/>
            <a:ext cx="5105400" cy="1455738"/>
            <a:chOff x="2304" y="1296"/>
            <a:chExt cx="3216" cy="917"/>
          </a:xfrm>
        </p:grpSpPr>
        <p:grpSp>
          <p:nvGrpSpPr>
            <p:cNvPr id="189459" name="Group 19"/>
            <p:cNvGrpSpPr>
              <a:grpSpLocks/>
            </p:cNvGrpSpPr>
            <p:nvPr/>
          </p:nvGrpSpPr>
          <p:grpSpPr bwMode="auto">
            <a:xfrm>
              <a:off x="2304" y="1872"/>
              <a:ext cx="1764" cy="231"/>
              <a:chOff x="2736" y="1920"/>
              <a:chExt cx="1764" cy="231"/>
            </a:xfrm>
          </p:grpSpPr>
          <p:sp>
            <p:nvSpPr>
              <p:cNvPr id="189455" name="Text Box 15"/>
              <p:cNvSpPr txBox="1">
                <a:spLocks noChangeArrowheads="1"/>
              </p:cNvSpPr>
              <p:nvPr/>
            </p:nvSpPr>
            <p:spPr bwMode="auto">
              <a:xfrm>
                <a:off x="3216" y="1920"/>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The tubule branches</a:t>
                </a:r>
                <a:endParaRPr lang="en-US"/>
              </a:p>
            </p:txBody>
          </p:sp>
          <p:sp>
            <p:nvSpPr>
              <p:cNvPr id="189456" name="Line 16"/>
              <p:cNvSpPr>
                <a:spLocks noChangeShapeType="1"/>
              </p:cNvSpPr>
              <p:nvPr/>
            </p:nvSpPr>
            <p:spPr bwMode="auto">
              <a:xfrm>
                <a:off x="2736" y="2064"/>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189460" name="Picture 20" descr="actinopyga tubu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80" y="1296"/>
              <a:ext cx="1440" cy="91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94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The So-called Cuvierian organs in </a:t>
            </a:r>
            <a:r>
              <a:rPr lang="en-US" i="1"/>
              <a:t>Actinopyga</a:t>
            </a:r>
            <a:endParaRPr lang="en-US"/>
          </a:p>
        </p:txBody>
      </p:sp>
      <p:sp>
        <p:nvSpPr>
          <p:cNvPr id="191491"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505" name="Rectangle 17"/>
          <p:cNvSpPr>
            <a:spLocks noChangeArrowheads="1"/>
          </p:cNvSpPr>
          <p:nvPr/>
        </p:nvSpPr>
        <p:spPr bwMode="auto">
          <a:xfrm>
            <a:off x="425450" y="108108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The tubule trunk</a:t>
            </a:r>
          </a:p>
        </p:txBody>
      </p:sp>
      <p:grpSp>
        <p:nvGrpSpPr>
          <p:cNvPr id="191526" name="Group 38"/>
          <p:cNvGrpSpPr>
            <a:grpSpLocks/>
          </p:cNvGrpSpPr>
          <p:nvPr/>
        </p:nvGrpSpPr>
        <p:grpSpPr bwMode="auto">
          <a:xfrm>
            <a:off x="609600" y="1219200"/>
            <a:ext cx="8077200" cy="2057400"/>
            <a:chOff x="384" y="720"/>
            <a:chExt cx="5088" cy="1296"/>
          </a:xfrm>
        </p:grpSpPr>
        <p:sp>
          <p:nvSpPr>
            <p:cNvPr id="191499" name="Text Box 11"/>
            <p:cNvSpPr txBox="1">
              <a:spLocks noChangeArrowheads="1"/>
            </p:cNvSpPr>
            <p:nvPr/>
          </p:nvSpPr>
          <p:spPr bwMode="auto">
            <a:xfrm>
              <a:off x="384" y="816"/>
              <a:ext cx="412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800"/>
                <a:t>The trunk is a smooth tube with a narrow lumen, it cannot be elongated and has the overall tissue organization of the respiratory tree.</a:t>
              </a:r>
              <a:endParaRPr lang="en-US"/>
            </a:p>
          </p:txBody>
        </p:sp>
        <p:pic>
          <p:nvPicPr>
            <p:cNvPr id="191503" name="Picture 15" descr="Acty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 y="720"/>
              <a:ext cx="869" cy="1296"/>
            </a:xfrm>
            <a:prstGeom prst="rect">
              <a:avLst/>
            </a:prstGeom>
            <a:noFill/>
            <a:extLst>
              <a:ext uri="{909E8E84-426E-40dd-AFC4-6F175D3DCCD1}">
                <a14:hiddenFill xmlns:a14="http://schemas.microsoft.com/office/drawing/2010/main">
                  <a:solidFill>
                    <a:srgbClr val="FFFFFF"/>
                  </a:solidFill>
                </a14:hiddenFill>
              </a:ext>
            </a:extLst>
          </p:spPr>
        </p:pic>
        <p:sp>
          <p:nvSpPr>
            <p:cNvPr id="191510" name="Line 22"/>
            <p:cNvSpPr>
              <a:spLocks noChangeShapeType="1"/>
            </p:cNvSpPr>
            <p:nvPr/>
          </p:nvSpPr>
          <p:spPr bwMode="auto">
            <a:xfrm>
              <a:off x="4464" y="960"/>
              <a:ext cx="528" cy="2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1520" name="Group 32"/>
          <p:cNvGrpSpPr>
            <a:grpSpLocks/>
          </p:cNvGrpSpPr>
          <p:nvPr/>
        </p:nvGrpSpPr>
        <p:grpSpPr bwMode="auto">
          <a:xfrm>
            <a:off x="2133600" y="3429000"/>
            <a:ext cx="6559550" cy="3054350"/>
            <a:chOff x="1344" y="2160"/>
            <a:chExt cx="4132" cy="1924"/>
          </a:xfrm>
        </p:grpSpPr>
        <p:sp>
          <p:nvSpPr>
            <p:cNvPr id="191512" name="Text Box 24"/>
            <p:cNvSpPr txBox="1">
              <a:spLocks noChangeArrowheads="1"/>
            </p:cNvSpPr>
            <p:nvPr/>
          </p:nvSpPr>
          <p:spPr bwMode="auto">
            <a:xfrm>
              <a:off x="1344" y="3600"/>
              <a:ext cx="293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The spherule itself is made of an enlarged spherical central core containing vesicular cells </a:t>
              </a:r>
              <a:r>
                <a:rPr lang="en-US"/>
                <a:t> </a:t>
              </a:r>
            </a:p>
          </p:txBody>
        </p:sp>
        <p:pic>
          <p:nvPicPr>
            <p:cNvPr id="191513" name="Picture 25" descr="acti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4" y="2160"/>
              <a:ext cx="1012" cy="1924"/>
            </a:xfrm>
            <a:prstGeom prst="rect">
              <a:avLst/>
            </a:prstGeom>
            <a:noFill/>
            <a:extLst>
              <a:ext uri="{909E8E84-426E-40dd-AFC4-6F175D3DCCD1}">
                <a14:hiddenFill xmlns:a14="http://schemas.microsoft.com/office/drawing/2010/main">
                  <a:solidFill>
                    <a:srgbClr val="FFFFFF"/>
                  </a:solidFill>
                </a14:hiddenFill>
              </a:ext>
            </a:extLst>
          </p:spPr>
        </p:pic>
        <p:sp>
          <p:nvSpPr>
            <p:cNvPr id="191514" name="Line 26"/>
            <p:cNvSpPr>
              <a:spLocks noChangeShapeType="1"/>
            </p:cNvSpPr>
            <p:nvPr/>
          </p:nvSpPr>
          <p:spPr bwMode="auto">
            <a:xfrm>
              <a:off x="4224" y="388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1519" name="Group 31"/>
          <p:cNvGrpSpPr>
            <a:grpSpLocks/>
          </p:cNvGrpSpPr>
          <p:nvPr/>
        </p:nvGrpSpPr>
        <p:grpSpPr bwMode="auto">
          <a:xfrm>
            <a:off x="381000" y="2438400"/>
            <a:ext cx="6348413" cy="2878138"/>
            <a:chOff x="240" y="1536"/>
            <a:chExt cx="3999" cy="1813"/>
          </a:xfrm>
        </p:grpSpPr>
        <p:sp>
          <p:nvSpPr>
            <p:cNvPr id="191504" name="Text Box 16"/>
            <p:cNvSpPr txBox="1">
              <a:spLocks noChangeArrowheads="1"/>
            </p:cNvSpPr>
            <p:nvPr/>
          </p:nvSpPr>
          <p:spPr bwMode="auto">
            <a:xfrm>
              <a:off x="240" y="1920"/>
              <a:ext cx="2208"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The tubule branches have no lumen and consists of a central rachis </a:t>
              </a:r>
            </a:p>
            <a:p>
              <a:r>
                <a:rPr lang="en-US" sz="1800"/>
                <a:t>and many peripheral spherules.</a:t>
              </a:r>
            </a:p>
            <a:p>
              <a:endParaRPr lang="en-US"/>
            </a:p>
          </p:txBody>
        </p:sp>
        <p:pic>
          <p:nvPicPr>
            <p:cNvPr id="191508" name="Picture 20" descr="acti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6" y="1536"/>
              <a:ext cx="1743" cy="1813"/>
            </a:xfrm>
            <a:prstGeom prst="rect">
              <a:avLst/>
            </a:prstGeom>
            <a:noFill/>
            <a:extLst>
              <a:ext uri="{909E8E84-426E-40dd-AFC4-6F175D3DCCD1}">
                <a14:hiddenFill xmlns:a14="http://schemas.microsoft.com/office/drawing/2010/main">
                  <a:solidFill>
                    <a:srgbClr val="FFFFFF"/>
                  </a:solidFill>
                </a14:hiddenFill>
              </a:ext>
            </a:extLst>
          </p:spPr>
        </p:pic>
        <p:sp>
          <p:nvSpPr>
            <p:cNvPr id="191509" name="Text Box 21"/>
            <p:cNvSpPr txBox="1">
              <a:spLocks noChangeArrowheads="1"/>
            </p:cNvSpPr>
            <p:nvPr/>
          </p:nvSpPr>
          <p:spPr bwMode="auto">
            <a:xfrm>
              <a:off x="240" y="2784"/>
              <a:ext cx="217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The structure of the rachis resembles that of the tubule trunk.</a:t>
              </a:r>
            </a:p>
          </p:txBody>
        </p:sp>
        <p:sp>
          <p:nvSpPr>
            <p:cNvPr id="191515" name="Line 27"/>
            <p:cNvSpPr>
              <a:spLocks noChangeShapeType="1"/>
            </p:cNvSpPr>
            <p:nvPr/>
          </p:nvSpPr>
          <p:spPr bwMode="auto">
            <a:xfrm flipV="1">
              <a:off x="2160" y="2208"/>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516" name="Line 28"/>
            <p:cNvSpPr>
              <a:spLocks noChangeShapeType="1"/>
            </p:cNvSpPr>
            <p:nvPr/>
          </p:nvSpPr>
          <p:spPr bwMode="auto">
            <a:xfrm>
              <a:off x="2112" y="2448"/>
              <a:ext cx="62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91522" name="Group 34"/>
          <p:cNvGrpSpPr>
            <a:grpSpLocks/>
          </p:cNvGrpSpPr>
          <p:nvPr/>
        </p:nvGrpSpPr>
        <p:grpSpPr bwMode="auto">
          <a:xfrm>
            <a:off x="381000" y="2286000"/>
            <a:ext cx="3429000" cy="811213"/>
            <a:chOff x="240" y="1440"/>
            <a:chExt cx="2160" cy="511"/>
          </a:xfrm>
        </p:grpSpPr>
        <p:sp>
          <p:nvSpPr>
            <p:cNvPr id="191496" name="Text Box 8"/>
            <p:cNvSpPr txBox="1">
              <a:spLocks noChangeArrowheads="1"/>
            </p:cNvSpPr>
            <p:nvPr/>
          </p:nvSpPr>
          <p:spPr bwMode="auto">
            <a:xfrm>
              <a:off x="240" y="1584"/>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The tubule branches</a:t>
              </a:r>
              <a:endParaRPr lang="en-US"/>
            </a:p>
          </p:txBody>
        </p:sp>
        <p:pic>
          <p:nvPicPr>
            <p:cNvPr id="191521" name="Picture 33" descr="Untitled-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28" y="1440"/>
              <a:ext cx="672" cy="51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15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15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1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The So-called Cuvierian organs in </a:t>
            </a:r>
            <a:r>
              <a:rPr lang="en-US" i="1"/>
              <a:t>Actinopyga</a:t>
            </a:r>
            <a:endParaRPr lang="en-US"/>
          </a:p>
        </p:txBody>
      </p:sp>
      <p:sp>
        <p:nvSpPr>
          <p:cNvPr id="193539"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3547" name="Text Box 11"/>
          <p:cNvSpPr txBox="1">
            <a:spLocks noChangeArrowheads="1"/>
          </p:cNvSpPr>
          <p:nvPr/>
        </p:nvSpPr>
        <p:spPr bwMode="auto">
          <a:xfrm>
            <a:off x="685800" y="1676400"/>
            <a:ext cx="7620000" cy="286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t>From the way </a:t>
            </a:r>
            <a:r>
              <a:rPr lang="en-US" sz="1800" dirty="0" err="1"/>
              <a:t>actinopygid</a:t>
            </a:r>
            <a:r>
              <a:rPr lang="en-US" sz="1800" dirty="0"/>
              <a:t> </a:t>
            </a:r>
            <a:r>
              <a:rPr lang="en-US" sz="1800" dirty="0" err="1"/>
              <a:t>Cuvierian</a:t>
            </a:r>
            <a:r>
              <a:rPr lang="en-US" sz="1800" dirty="0"/>
              <a:t> tubules attach and their overall histology they could be homologous to those of the other </a:t>
            </a:r>
            <a:r>
              <a:rPr lang="en-US" sz="1800" dirty="0" err="1"/>
              <a:t>holothuroids</a:t>
            </a:r>
            <a:r>
              <a:rPr lang="en-US" sz="1800" dirty="0"/>
              <a:t> but here again, it appears almost certain that these organs have no defensive role.</a:t>
            </a:r>
          </a:p>
          <a:p>
            <a:endParaRPr lang="en-US" sz="1800" dirty="0"/>
          </a:p>
          <a:p>
            <a:r>
              <a:rPr lang="en-US" sz="1800" dirty="0"/>
              <a:t>Additional information is required concerning the structure of the spherule</a:t>
            </a:r>
            <a:r>
              <a:rPr lang="ja-JP" altLang="en-US" sz="1800" dirty="0">
                <a:latin typeface="Arial"/>
              </a:rPr>
              <a:t>’</a:t>
            </a:r>
            <a:r>
              <a:rPr lang="en-US" sz="1800" dirty="0"/>
              <a:t>s vesicular cells an their changes - for example during growth and/or during the annual cycle of the species - before a possible function can be ascribe to these peculiar </a:t>
            </a:r>
            <a:r>
              <a:rPr lang="en-US" sz="1800" dirty="0" smtClean="0"/>
              <a:t>organs.</a:t>
            </a:r>
          </a:p>
          <a:p>
            <a:endParaRPr lang="en-US" sz="1800" dirty="0"/>
          </a:p>
          <a:p>
            <a:r>
              <a:rPr lang="en-US" sz="1800" dirty="0"/>
              <a:t> </a:t>
            </a:r>
          </a:p>
        </p:txBody>
      </p:sp>
      <p:sp>
        <p:nvSpPr>
          <p:cNvPr id="193548" name="Rectangle 12"/>
          <p:cNvSpPr>
            <a:spLocks noChangeArrowheads="1"/>
          </p:cNvSpPr>
          <p:nvPr/>
        </p:nvSpPr>
        <p:spPr bwMode="auto">
          <a:xfrm>
            <a:off x="2843213" y="5807075"/>
            <a:ext cx="4614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BE" sz="1800">
                <a:solidFill>
                  <a:schemeClr val="bg2"/>
                </a:solidFill>
              </a:rPr>
              <a:t>(More information in VandenSpiegel et al 1993)</a:t>
            </a:r>
            <a:endParaRPr lang="en-US" sz="180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6" name="Text Box 18"/>
          <p:cNvSpPr txBox="1">
            <a:spLocks noChangeArrowheads="1"/>
          </p:cNvSpPr>
          <p:nvPr/>
        </p:nvSpPr>
        <p:spPr bwMode="auto">
          <a:xfrm>
            <a:off x="441325" y="4784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pic>
        <p:nvPicPr>
          <p:cNvPr id="2" name="Picture 1" descr="Raggie Reef_11Jan2016 (1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85383"/>
          </a:xfrm>
          <a:prstGeom prst="rect">
            <a:avLst/>
          </a:prstGeom>
        </p:spPr>
      </p:pic>
      <p:sp>
        <p:nvSpPr>
          <p:cNvPr id="6" name="Text Box 19"/>
          <p:cNvSpPr txBox="1">
            <a:spLocks noChangeArrowheads="1"/>
          </p:cNvSpPr>
          <p:nvPr/>
        </p:nvSpPr>
        <p:spPr bwMode="auto">
          <a:xfrm>
            <a:off x="533400" y="6096000"/>
            <a:ext cx="399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BE" b="1" dirty="0">
                <a:solidFill>
                  <a:schemeClr val="bg1"/>
                </a:solidFill>
              </a:rPr>
              <a:t>Thank you for your attention</a:t>
            </a:r>
            <a:endParaRPr lang="en-GB" b="1" dirty="0">
              <a:solidFill>
                <a:schemeClr val="bg1"/>
              </a:solidFill>
            </a:endParaRPr>
          </a:p>
        </p:txBody>
      </p:sp>
    </p:spTree>
    <p:extLst>
      <p:ext uri="{BB962C8B-B14F-4D97-AF65-F5344CB8AC3E}">
        <p14:creationId xmlns:p14="http://schemas.microsoft.com/office/powerpoint/2010/main" val="33807410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What are the Cuvierian tubules ?</a:t>
            </a:r>
          </a:p>
        </p:txBody>
      </p:sp>
      <p:sp>
        <p:nvSpPr>
          <p:cNvPr id="159747"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49"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59750" name="Text Box 6"/>
          <p:cNvSpPr txBox="1">
            <a:spLocks noChangeArrowheads="1"/>
          </p:cNvSpPr>
          <p:nvPr/>
        </p:nvSpPr>
        <p:spPr bwMode="auto">
          <a:xfrm>
            <a:off x="381000" y="1143000"/>
            <a:ext cx="8397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fr-BE" sz="1800">
                <a:cs typeface="Times New Roman" charset="0"/>
              </a:rPr>
              <a:t>They are intracoelomic caeca that generally occur in great number (up to 600) and attacht to the basal part of the left respiratory tree. </a:t>
            </a:r>
          </a:p>
          <a:p>
            <a:endParaRPr lang="en-US" sz="1800">
              <a:cs typeface="Times New Roman" charset="0"/>
            </a:endParaRPr>
          </a:p>
        </p:txBody>
      </p:sp>
      <p:pic>
        <p:nvPicPr>
          <p:cNvPr id="159763" name="Picture 19" descr="CCI00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057400"/>
            <a:ext cx="7848600" cy="4173538"/>
          </a:xfrm>
          <a:prstGeom prst="rect">
            <a:avLst/>
          </a:prstGeom>
          <a:noFill/>
          <a:extLst>
            <a:ext uri="{909E8E84-426E-40dd-AFC4-6F175D3DCCD1}">
              <a14:hiddenFill xmlns:a14="http://schemas.microsoft.com/office/drawing/2010/main">
                <a:solidFill>
                  <a:srgbClr val="FFFFFF"/>
                </a:solidFill>
              </a14:hiddenFill>
            </a:ext>
          </a:extLst>
        </p:spPr>
      </p:pic>
      <p:grpSp>
        <p:nvGrpSpPr>
          <p:cNvPr id="159773" name="Group 29"/>
          <p:cNvGrpSpPr>
            <a:grpSpLocks/>
          </p:cNvGrpSpPr>
          <p:nvPr/>
        </p:nvGrpSpPr>
        <p:grpSpPr bwMode="auto">
          <a:xfrm>
            <a:off x="7848600" y="3192463"/>
            <a:ext cx="1069975" cy="769937"/>
            <a:chOff x="4944" y="2011"/>
            <a:chExt cx="674" cy="485"/>
          </a:xfrm>
        </p:grpSpPr>
        <p:sp>
          <p:nvSpPr>
            <p:cNvPr id="159764" name="Line 20"/>
            <p:cNvSpPr>
              <a:spLocks noChangeShapeType="1"/>
            </p:cNvSpPr>
            <p:nvPr/>
          </p:nvSpPr>
          <p:spPr bwMode="auto">
            <a:xfrm flipV="1">
              <a:off x="4944" y="2208"/>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65" name="Text Box 21"/>
            <p:cNvSpPr txBox="1">
              <a:spLocks noChangeArrowheads="1"/>
            </p:cNvSpPr>
            <p:nvPr/>
          </p:nvSpPr>
          <p:spPr bwMode="auto">
            <a:xfrm>
              <a:off x="5366" y="201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Ct</a:t>
              </a:r>
              <a:endParaRPr lang="en-US" dirty="0"/>
            </a:p>
          </p:txBody>
        </p:sp>
      </p:grpSp>
      <p:grpSp>
        <p:nvGrpSpPr>
          <p:cNvPr id="159774" name="Group 30"/>
          <p:cNvGrpSpPr>
            <a:grpSpLocks/>
          </p:cNvGrpSpPr>
          <p:nvPr/>
        </p:nvGrpSpPr>
        <p:grpSpPr bwMode="auto">
          <a:xfrm>
            <a:off x="5927725" y="3733800"/>
            <a:ext cx="2011363" cy="2957513"/>
            <a:chOff x="3734" y="2352"/>
            <a:chExt cx="1267" cy="1863"/>
          </a:xfrm>
        </p:grpSpPr>
        <p:sp>
          <p:nvSpPr>
            <p:cNvPr id="159766" name="Line 22"/>
            <p:cNvSpPr>
              <a:spLocks noChangeShapeType="1"/>
            </p:cNvSpPr>
            <p:nvPr/>
          </p:nvSpPr>
          <p:spPr bwMode="auto">
            <a:xfrm>
              <a:off x="3840" y="2352"/>
              <a:ext cx="0" cy="16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67" name="Text Box 23"/>
            <p:cNvSpPr txBox="1">
              <a:spLocks noChangeArrowheads="1"/>
            </p:cNvSpPr>
            <p:nvPr/>
          </p:nvSpPr>
          <p:spPr bwMode="auto">
            <a:xfrm>
              <a:off x="3734" y="3984"/>
              <a:ext cx="12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Left respiratory tree</a:t>
              </a:r>
            </a:p>
          </p:txBody>
        </p:sp>
      </p:grpSp>
      <p:grpSp>
        <p:nvGrpSpPr>
          <p:cNvPr id="159776" name="Group 32"/>
          <p:cNvGrpSpPr>
            <a:grpSpLocks/>
          </p:cNvGrpSpPr>
          <p:nvPr/>
        </p:nvGrpSpPr>
        <p:grpSpPr bwMode="auto">
          <a:xfrm>
            <a:off x="974725" y="5867400"/>
            <a:ext cx="793750" cy="800100"/>
            <a:chOff x="614" y="3696"/>
            <a:chExt cx="500" cy="504"/>
          </a:xfrm>
        </p:grpSpPr>
        <p:sp>
          <p:nvSpPr>
            <p:cNvPr id="159768" name="Line 24"/>
            <p:cNvSpPr>
              <a:spLocks noChangeShapeType="1"/>
            </p:cNvSpPr>
            <p:nvPr/>
          </p:nvSpPr>
          <p:spPr bwMode="auto">
            <a:xfrm>
              <a:off x="1008" y="369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69" name="Text Box 25"/>
            <p:cNvSpPr txBox="1">
              <a:spLocks noChangeArrowheads="1"/>
            </p:cNvSpPr>
            <p:nvPr/>
          </p:nvSpPr>
          <p:spPr bwMode="auto">
            <a:xfrm>
              <a:off x="614" y="3969"/>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Gonad</a:t>
              </a:r>
            </a:p>
          </p:txBody>
        </p:sp>
      </p:grpSp>
      <p:grpSp>
        <p:nvGrpSpPr>
          <p:cNvPr id="159775" name="Group 31"/>
          <p:cNvGrpSpPr>
            <a:grpSpLocks/>
          </p:cNvGrpSpPr>
          <p:nvPr/>
        </p:nvGrpSpPr>
        <p:grpSpPr bwMode="auto">
          <a:xfrm>
            <a:off x="3794125" y="4876800"/>
            <a:ext cx="1422400" cy="1714500"/>
            <a:chOff x="2390" y="3072"/>
            <a:chExt cx="896" cy="1080"/>
          </a:xfrm>
        </p:grpSpPr>
        <p:sp>
          <p:nvSpPr>
            <p:cNvPr id="159770" name="Line 26"/>
            <p:cNvSpPr>
              <a:spLocks noChangeShapeType="1"/>
            </p:cNvSpPr>
            <p:nvPr/>
          </p:nvSpPr>
          <p:spPr bwMode="auto">
            <a:xfrm>
              <a:off x="2976" y="3072"/>
              <a:ext cx="0" cy="9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72" name="Text Box 28"/>
            <p:cNvSpPr txBox="1">
              <a:spLocks noChangeArrowheads="1"/>
            </p:cNvSpPr>
            <p:nvPr/>
          </p:nvSpPr>
          <p:spPr bwMode="auto">
            <a:xfrm>
              <a:off x="2390" y="3921"/>
              <a:ext cx="8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Rete </a:t>
              </a:r>
              <a:r>
                <a:rPr lang="en-US" sz="1800" dirty="0" err="1"/>
                <a:t>mirabile</a:t>
              </a:r>
              <a:endParaRPr lang="en-US" dirty="0"/>
            </a:p>
          </p:txBody>
        </p:sp>
      </p:grpSp>
      <p:grpSp>
        <p:nvGrpSpPr>
          <p:cNvPr id="159781" name="Group 37"/>
          <p:cNvGrpSpPr>
            <a:grpSpLocks/>
          </p:cNvGrpSpPr>
          <p:nvPr/>
        </p:nvGrpSpPr>
        <p:grpSpPr bwMode="auto">
          <a:xfrm>
            <a:off x="0" y="2514600"/>
            <a:ext cx="1371600" cy="366713"/>
            <a:chOff x="0" y="1584"/>
            <a:chExt cx="864" cy="231"/>
          </a:xfrm>
        </p:grpSpPr>
        <p:sp>
          <p:nvSpPr>
            <p:cNvPr id="159777" name="Text Box 33"/>
            <p:cNvSpPr txBox="1">
              <a:spLocks noChangeArrowheads="1"/>
            </p:cNvSpPr>
            <p:nvPr/>
          </p:nvSpPr>
          <p:spPr bwMode="auto">
            <a:xfrm>
              <a:off x="0" y="1584"/>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Ring</a:t>
              </a:r>
              <a:endParaRPr lang="en-US" dirty="0"/>
            </a:p>
          </p:txBody>
        </p:sp>
        <p:sp>
          <p:nvSpPr>
            <p:cNvPr id="159778" name="Line 34"/>
            <p:cNvSpPr>
              <a:spLocks noChangeShapeType="1"/>
            </p:cNvSpPr>
            <p:nvPr/>
          </p:nvSpPr>
          <p:spPr bwMode="auto">
            <a:xfrm>
              <a:off x="384" y="1728"/>
              <a:ext cx="48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80" name="Line 36"/>
            <p:cNvSpPr>
              <a:spLocks noChangeShapeType="1"/>
            </p:cNvSpPr>
            <p:nvPr/>
          </p:nvSpPr>
          <p:spPr bwMode="auto">
            <a:xfrm>
              <a:off x="384" y="1728"/>
              <a:ext cx="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59785" name="Group 41"/>
          <p:cNvGrpSpPr>
            <a:grpSpLocks/>
          </p:cNvGrpSpPr>
          <p:nvPr/>
        </p:nvGrpSpPr>
        <p:grpSpPr bwMode="auto">
          <a:xfrm>
            <a:off x="4724400" y="1676400"/>
            <a:ext cx="1289050" cy="1828800"/>
            <a:chOff x="2976" y="1056"/>
            <a:chExt cx="812" cy="1152"/>
          </a:xfrm>
        </p:grpSpPr>
        <p:sp>
          <p:nvSpPr>
            <p:cNvPr id="159782" name="Text Box 38"/>
            <p:cNvSpPr txBox="1">
              <a:spLocks noChangeArrowheads="1"/>
            </p:cNvSpPr>
            <p:nvPr/>
          </p:nvSpPr>
          <p:spPr bwMode="auto">
            <a:xfrm>
              <a:off x="3456" y="1056"/>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Gut</a:t>
              </a:r>
            </a:p>
          </p:txBody>
        </p:sp>
        <p:sp>
          <p:nvSpPr>
            <p:cNvPr id="159783" name="Line 39"/>
            <p:cNvSpPr>
              <a:spLocks noChangeShapeType="1"/>
            </p:cNvSpPr>
            <p:nvPr/>
          </p:nvSpPr>
          <p:spPr bwMode="auto">
            <a:xfrm flipV="1">
              <a:off x="2976" y="1248"/>
              <a:ext cx="624"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84" name="Line 40"/>
            <p:cNvSpPr>
              <a:spLocks noChangeShapeType="1"/>
            </p:cNvSpPr>
            <p:nvPr/>
          </p:nvSpPr>
          <p:spPr bwMode="auto">
            <a:xfrm flipV="1">
              <a:off x="3504" y="1248"/>
              <a:ext cx="96"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9763"/>
                                        </p:tgtEl>
                                        <p:attrNameLst>
                                          <p:attrName>style.visibility</p:attrName>
                                        </p:attrNameLst>
                                      </p:cBhvr>
                                      <p:to>
                                        <p:strVal val="visible"/>
                                      </p:to>
                                    </p:set>
                                    <p:animEffect transition="in" filter="wipe(left)">
                                      <p:cBhvr>
                                        <p:cTn id="7" dur="500"/>
                                        <p:tgtEl>
                                          <p:spTgt spid="159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5977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15977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5977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15977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15978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159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What is the function of the Cuvierian tubules ?</a:t>
            </a:r>
          </a:p>
        </p:txBody>
      </p:sp>
      <p:sp>
        <p:nvSpPr>
          <p:cNvPr id="161795"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1796"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61797"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61798" name="Text Box 6"/>
          <p:cNvSpPr txBox="1">
            <a:spLocks noChangeArrowheads="1"/>
          </p:cNvSpPr>
          <p:nvPr/>
        </p:nvSpPr>
        <p:spPr bwMode="auto">
          <a:xfrm>
            <a:off x="381000" y="18288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Cuvierian tubules are defensive organes</a:t>
            </a:r>
            <a:r>
              <a:rPr lang="fr-BE" sz="1800">
                <a:cs typeface="Times New Roman" charset="0"/>
              </a:rPr>
              <a:t>. </a:t>
            </a:r>
          </a:p>
          <a:p>
            <a:endParaRPr lang="en-US" sz="1800">
              <a:cs typeface="Times New Roman" charset="0"/>
            </a:endParaRPr>
          </a:p>
        </p:txBody>
      </p:sp>
      <p:pic>
        <p:nvPicPr>
          <p:cNvPr id="161808" name="Picture 16" descr="holo+crab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255713"/>
            <a:ext cx="4038600" cy="3011487"/>
          </a:xfrm>
          <a:prstGeom prst="rect">
            <a:avLst/>
          </a:prstGeom>
          <a:noFill/>
          <a:extLst>
            <a:ext uri="{909E8E84-426E-40dd-AFC4-6F175D3DCCD1}">
              <a14:hiddenFill xmlns:a14="http://schemas.microsoft.com/office/drawing/2010/main">
                <a:solidFill>
                  <a:srgbClr val="FFFFFF"/>
                </a:solidFill>
              </a14:hiddenFill>
            </a:ext>
          </a:extLst>
        </p:spPr>
      </p:pic>
      <p:grpSp>
        <p:nvGrpSpPr>
          <p:cNvPr id="161813" name="Group 21"/>
          <p:cNvGrpSpPr>
            <a:grpSpLocks/>
          </p:cNvGrpSpPr>
          <p:nvPr/>
        </p:nvGrpSpPr>
        <p:grpSpPr bwMode="auto">
          <a:xfrm>
            <a:off x="533400" y="3429000"/>
            <a:ext cx="8305800" cy="2994025"/>
            <a:chOff x="336" y="2160"/>
            <a:chExt cx="5232" cy="1886"/>
          </a:xfrm>
        </p:grpSpPr>
        <p:pic>
          <p:nvPicPr>
            <p:cNvPr id="161809" name="Picture 17" descr="holo+crab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 y="2160"/>
              <a:ext cx="2448" cy="1886"/>
            </a:xfrm>
            <a:prstGeom prst="rect">
              <a:avLst/>
            </a:prstGeom>
            <a:noFill/>
            <a:extLst>
              <a:ext uri="{909E8E84-426E-40dd-AFC4-6F175D3DCCD1}">
                <a14:hiddenFill xmlns:a14="http://schemas.microsoft.com/office/drawing/2010/main">
                  <a:solidFill>
                    <a:srgbClr val="FFFFFF"/>
                  </a:solidFill>
                </a14:hiddenFill>
              </a:ext>
            </a:extLst>
          </p:spPr>
        </p:pic>
        <p:sp>
          <p:nvSpPr>
            <p:cNvPr id="161810" name="Rectangle 18"/>
            <p:cNvSpPr>
              <a:spLocks noChangeArrowheads="1"/>
            </p:cNvSpPr>
            <p:nvPr/>
          </p:nvSpPr>
          <p:spPr bwMode="auto">
            <a:xfrm>
              <a:off x="2880" y="3168"/>
              <a:ext cx="2688" cy="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800">
                  <a:cs typeface="ＭＳ Ｐゴシック" charset="0"/>
                </a:rPr>
                <a:t>Irritated, the holothuroids expel them through the anus</a:t>
              </a:r>
              <a:endParaRPr lang="en-US">
                <a:latin typeface="Arial" charset="0"/>
                <a:cs typeface="ＭＳ Ｐゴシック"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7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1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1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t>What is the function of the Cuvierian tubules ?</a:t>
            </a:r>
          </a:p>
        </p:txBody>
      </p:sp>
      <p:sp>
        <p:nvSpPr>
          <p:cNvPr id="201731"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732"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201733"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201738" name="Picture 10" descr="holo+crabe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3886200" cy="2662238"/>
          </a:xfrm>
          <a:prstGeom prst="rect">
            <a:avLst/>
          </a:prstGeom>
          <a:noFill/>
          <a:extLst>
            <a:ext uri="{909E8E84-426E-40dd-AFC4-6F175D3DCCD1}">
              <a14:hiddenFill xmlns:a14="http://schemas.microsoft.com/office/drawing/2010/main">
                <a:solidFill>
                  <a:srgbClr val="FFFFFF"/>
                </a:solidFill>
              </a14:hiddenFill>
            </a:ext>
          </a:extLst>
        </p:spPr>
      </p:pic>
      <p:pic>
        <p:nvPicPr>
          <p:cNvPr id="201739" name="Picture 11" descr="holo+crabe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143000"/>
            <a:ext cx="3962400" cy="2641600"/>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609600" y="4752975"/>
            <a:ext cx="61722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1800">
                <a:cs typeface="ＭＳ Ｐゴシック" charset="0"/>
              </a:rPr>
              <a:t>Quiescent tubules are not sticky. </a:t>
            </a:r>
          </a:p>
          <a:p>
            <a:endParaRPr lang="en-US" sz="1800">
              <a:cs typeface="ＭＳ Ｐゴシック" charset="0"/>
            </a:endParaRPr>
          </a:p>
          <a:p>
            <a:r>
              <a:rPr lang="en-US" sz="1800">
                <a:cs typeface="ＭＳ Ｐゴシック" charset="0"/>
              </a:rPr>
              <a:t>The elongated tubules do not adhere to mucus-cover surfaces, thus preventing them from sticking to the holothuroid body.</a:t>
            </a:r>
            <a:endParaRPr lang="en-US" sz="1800">
              <a:latin typeface="Arial" charset="0"/>
              <a:cs typeface="ＭＳ Ｐゴシック" charset="0"/>
            </a:endParaRPr>
          </a:p>
        </p:txBody>
      </p:sp>
      <p:pic>
        <p:nvPicPr>
          <p:cNvPr id="201741" name="Picture 13" descr="tc crab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10400" y="3962400"/>
            <a:ext cx="1533525" cy="2514600"/>
          </a:xfrm>
          <a:prstGeom prst="rect">
            <a:avLst/>
          </a:prstGeom>
          <a:noFill/>
          <a:extLst>
            <a:ext uri="{909E8E84-426E-40dd-AFC4-6F175D3DCCD1}">
              <a14:hiddenFill xmlns:a14="http://schemas.microsoft.com/office/drawing/2010/main">
                <a:solidFill>
                  <a:srgbClr val="FFFFFF"/>
                </a:solidFill>
              </a14:hiddenFill>
            </a:ext>
          </a:extLst>
        </p:spPr>
      </p:pic>
      <p:sp>
        <p:nvSpPr>
          <p:cNvPr id="201743" name="Text Box 15"/>
          <p:cNvSpPr txBox="1">
            <a:spLocks noChangeArrowheads="1"/>
          </p:cNvSpPr>
          <p:nvPr/>
        </p:nvSpPr>
        <p:spPr bwMode="auto">
          <a:xfrm>
            <a:off x="609600" y="4006850"/>
            <a:ext cx="6264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The expelled tubules lengthen, become sticky and rapidly immobilize most organisms with which they come in contact!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How do Cuvierian tubules elongate?</a:t>
            </a:r>
          </a:p>
        </p:txBody>
      </p:sp>
      <p:sp>
        <p:nvSpPr>
          <p:cNvPr id="163843"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44"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63845"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63855" name="Picture 15" descr="Bohadschia OKI GPd1518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2863" y="1295400"/>
            <a:ext cx="3487737" cy="3886200"/>
          </a:xfrm>
          <a:prstGeom prst="rect">
            <a:avLst/>
          </a:prstGeom>
          <a:noFill/>
          <a:extLst>
            <a:ext uri="{909E8E84-426E-40dd-AFC4-6F175D3DCCD1}">
              <a14:hiddenFill xmlns:a14="http://schemas.microsoft.com/office/drawing/2010/main">
                <a:solidFill>
                  <a:srgbClr val="FFFFFF"/>
                </a:solidFill>
              </a14:hiddenFill>
            </a:ext>
          </a:extLst>
        </p:spPr>
      </p:pic>
      <p:grpSp>
        <p:nvGrpSpPr>
          <p:cNvPr id="163872" name="Group 32"/>
          <p:cNvGrpSpPr>
            <a:grpSpLocks/>
          </p:cNvGrpSpPr>
          <p:nvPr/>
        </p:nvGrpSpPr>
        <p:grpSpPr bwMode="auto">
          <a:xfrm>
            <a:off x="457200" y="1295400"/>
            <a:ext cx="4724400" cy="1006475"/>
            <a:chOff x="288" y="816"/>
            <a:chExt cx="2976" cy="634"/>
          </a:xfrm>
        </p:grpSpPr>
        <p:sp>
          <p:nvSpPr>
            <p:cNvPr id="163858" name="Text Box 18"/>
            <p:cNvSpPr txBox="1">
              <a:spLocks noChangeArrowheads="1"/>
            </p:cNvSpPr>
            <p:nvPr/>
          </p:nvSpPr>
          <p:spPr bwMode="auto">
            <a:xfrm>
              <a:off x="480" y="816"/>
              <a:ext cx="278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sz="1800" dirty="0">
                  <a:cs typeface="ＭＳ Ｐゴシック" charset="0"/>
                </a:rPr>
                <a:t>Expelled tubules are always in the process of elongation.</a:t>
              </a:r>
              <a:endParaRPr lang="en-US" sz="2000" dirty="0">
                <a:latin typeface="Arial" charset="0"/>
                <a:cs typeface="ＭＳ Ｐゴシック" charset="0"/>
              </a:endParaRPr>
            </a:p>
            <a:p>
              <a:endParaRPr lang="en-US" dirty="0"/>
            </a:p>
          </p:txBody>
        </p:sp>
        <p:sp>
          <p:nvSpPr>
            <p:cNvPr id="163863" name="Line 23"/>
            <p:cNvSpPr>
              <a:spLocks noChangeShapeType="1"/>
            </p:cNvSpPr>
            <p:nvPr/>
          </p:nvSpPr>
          <p:spPr bwMode="auto">
            <a:xfrm>
              <a:off x="288" y="96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3871" name="Group 31"/>
          <p:cNvGrpSpPr>
            <a:grpSpLocks/>
          </p:cNvGrpSpPr>
          <p:nvPr/>
        </p:nvGrpSpPr>
        <p:grpSpPr bwMode="auto">
          <a:xfrm>
            <a:off x="457200" y="2209800"/>
            <a:ext cx="4664075" cy="641350"/>
            <a:chOff x="288" y="1392"/>
            <a:chExt cx="2938" cy="404"/>
          </a:xfrm>
        </p:grpSpPr>
        <p:sp>
          <p:nvSpPr>
            <p:cNvPr id="163859" name="Text Box 19"/>
            <p:cNvSpPr txBox="1">
              <a:spLocks noChangeArrowheads="1"/>
            </p:cNvSpPr>
            <p:nvPr/>
          </p:nvSpPr>
          <p:spPr bwMode="auto">
            <a:xfrm>
              <a:off x="480" y="1392"/>
              <a:ext cx="274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Tubules elongate gradually from their basal extremity.</a:t>
              </a:r>
            </a:p>
          </p:txBody>
        </p:sp>
        <p:sp>
          <p:nvSpPr>
            <p:cNvPr id="163866" name="Line 26"/>
            <p:cNvSpPr>
              <a:spLocks noChangeShapeType="1"/>
            </p:cNvSpPr>
            <p:nvPr/>
          </p:nvSpPr>
          <p:spPr bwMode="auto">
            <a:xfrm>
              <a:off x="288" y="148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3870" name="Group 30"/>
          <p:cNvGrpSpPr>
            <a:grpSpLocks/>
          </p:cNvGrpSpPr>
          <p:nvPr/>
        </p:nvGrpSpPr>
        <p:grpSpPr bwMode="auto">
          <a:xfrm>
            <a:off x="457200" y="2970213"/>
            <a:ext cx="4359275" cy="915987"/>
            <a:chOff x="288" y="1871"/>
            <a:chExt cx="2746" cy="577"/>
          </a:xfrm>
        </p:grpSpPr>
        <p:sp>
          <p:nvSpPr>
            <p:cNvPr id="163860" name="Text Box 20"/>
            <p:cNvSpPr txBox="1">
              <a:spLocks noChangeArrowheads="1"/>
            </p:cNvSpPr>
            <p:nvPr/>
          </p:nvSpPr>
          <p:spPr bwMode="auto">
            <a:xfrm>
              <a:off x="480" y="1871"/>
              <a:ext cx="255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Tubules elongation is irreversible and considerable (up to 20 times their original length!).</a:t>
              </a:r>
            </a:p>
          </p:txBody>
        </p:sp>
        <p:sp>
          <p:nvSpPr>
            <p:cNvPr id="163867" name="Line 27"/>
            <p:cNvSpPr>
              <a:spLocks noChangeShapeType="1"/>
            </p:cNvSpPr>
            <p:nvPr/>
          </p:nvSpPr>
          <p:spPr bwMode="auto">
            <a:xfrm>
              <a:off x="288" y="201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3869" name="Group 29"/>
          <p:cNvGrpSpPr>
            <a:grpSpLocks/>
          </p:cNvGrpSpPr>
          <p:nvPr/>
        </p:nvGrpSpPr>
        <p:grpSpPr bwMode="auto">
          <a:xfrm>
            <a:off x="457200" y="4067175"/>
            <a:ext cx="5029200" cy="1190625"/>
            <a:chOff x="288" y="2562"/>
            <a:chExt cx="3168" cy="750"/>
          </a:xfrm>
        </p:grpSpPr>
        <p:sp>
          <p:nvSpPr>
            <p:cNvPr id="163856" name="Text Box 16"/>
            <p:cNvSpPr txBox="1">
              <a:spLocks noChangeArrowheads="1"/>
            </p:cNvSpPr>
            <p:nvPr/>
          </p:nvSpPr>
          <p:spPr bwMode="auto">
            <a:xfrm>
              <a:off x="480" y="2562"/>
              <a:ext cx="2976" cy="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charset="0"/>
                <a:buNone/>
              </a:pPr>
              <a:r>
                <a:rPr lang="en-US" sz="1800" dirty="0">
                  <a:cs typeface="ＭＳ Ｐゴシック" charset="0"/>
                </a:rPr>
                <a:t>Elongating tubules become progressively translucent while their diameter remains unchanged.</a:t>
              </a:r>
            </a:p>
            <a:p>
              <a:pPr>
                <a:buFont typeface="Wingdings" charset="0"/>
                <a:buChar char="Ø"/>
              </a:pPr>
              <a:endParaRPr lang="en-US" sz="1800" dirty="0">
                <a:cs typeface="ＭＳ Ｐゴシック" charset="0"/>
              </a:endParaRPr>
            </a:p>
          </p:txBody>
        </p:sp>
        <p:sp>
          <p:nvSpPr>
            <p:cNvPr id="163868" name="Line 28"/>
            <p:cNvSpPr>
              <a:spLocks noChangeShapeType="1"/>
            </p:cNvSpPr>
            <p:nvPr/>
          </p:nvSpPr>
          <p:spPr bwMode="auto">
            <a:xfrm>
              <a:off x="288" y="268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3875" name="Group 35"/>
          <p:cNvGrpSpPr>
            <a:grpSpLocks/>
          </p:cNvGrpSpPr>
          <p:nvPr/>
        </p:nvGrpSpPr>
        <p:grpSpPr bwMode="auto">
          <a:xfrm>
            <a:off x="533400" y="5605463"/>
            <a:ext cx="7346950" cy="366712"/>
            <a:chOff x="336" y="3531"/>
            <a:chExt cx="4628" cy="231"/>
          </a:xfrm>
        </p:grpSpPr>
        <p:sp>
          <p:nvSpPr>
            <p:cNvPr id="163873" name="Text Box 33"/>
            <p:cNvSpPr txBox="1">
              <a:spLocks noChangeArrowheads="1"/>
            </p:cNvSpPr>
            <p:nvPr/>
          </p:nvSpPr>
          <p:spPr bwMode="auto">
            <a:xfrm>
              <a:off x="576" y="3531"/>
              <a:ext cx="4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dirty="0">
                  <a:latin typeface="Arial" charset="0"/>
                  <a:cs typeface="ＭＳ Ｐゴシック" charset="0"/>
                </a:rPr>
                <a:t>Elongation results from powerful entry of water into the tubule</a:t>
              </a:r>
              <a:endParaRPr lang="en-US" b="1" dirty="0">
                <a:latin typeface="Arial" charset="0"/>
                <a:cs typeface="ＭＳ Ｐゴシック" charset="0"/>
              </a:endParaRPr>
            </a:p>
          </p:txBody>
        </p:sp>
        <p:sp>
          <p:nvSpPr>
            <p:cNvPr id="163874" name="Line 34"/>
            <p:cNvSpPr>
              <a:spLocks noChangeShapeType="1"/>
            </p:cNvSpPr>
            <p:nvPr/>
          </p:nvSpPr>
          <p:spPr bwMode="auto">
            <a:xfrm>
              <a:off x="336" y="3648"/>
              <a:ext cx="24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8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8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38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38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How it works?</a:t>
            </a:r>
          </a:p>
        </p:txBody>
      </p:sp>
      <p:sp>
        <p:nvSpPr>
          <p:cNvPr id="165891"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893"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65916" name="Rectangle 28"/>
          <p:cNvSpPr>
            <a:spLocks noChangeArrowheads="1"/>
          </p:cNvSpPr>
          <p:nvPr/>
        </p:nvSpPr>
        <p:spPr bwMode="auto">
          <a:xfrm>
            <a:off x="179512" y="5301208"/>
            <a:ext cx="518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sz="1800" b="1" dirty="0">
                <a:cs typeface="ＭＳ Ｐゴシック" charset="0"/>
              </a:rPr>
              <a:t>Both tubules elongation and expulsion are basically caused by the contraction of the body wall which increases the pressure of the internal fluids.</a:t>
            </a:r>
            <a:r>
              <a:rPr lang="en-US" sz="1800" dirty="0">
                <a:cs typeface="ＭＳ Ｐゴシック" charset="0"/>
              </a:rPr>
              <a:t> </a:t>
            </a:r>
          </a:p>
        </p:txBody>
      </p:sp>
      <p:grpSp>
        <p:nvGrpSpPr>
          <p:cNvPr id="165949" name="Group 61"/>
          <p:cNvGrpSpPr>
            <a:grpSpLocks/>
          </p:cNvGrpSpPr>
          <p:nvPr/>
        </p:nvGrpSpPr>
        <p:grpSpPr bwMode="auto">
          <a:xfrm>
            <a:off x="533400" y="1117600"/>
            <a:ext cx="8382000" cy="4902200"/>
            <a:chOff x="336" y="704"/>
            <a:chExt cx="5280" cy="3088"/>
          </a:xfrm>
        </p:grpSpPr>
        <p:pic>
          <p:nvPicPr>
            <p:cNvPr id="165918" name="Picture 30" descr="CC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9" y="704"/>
              <a:ext cx="2297" cy="3088"/>
            </a:xfrm>
            <a:prstGeom prst="rect">
              <a:avLst/>
            </a:prstGeom>
            <a:noFill/>
            <a:extLst>
              <a:ext uri="{909E8E84-426E-40dd-AFC4-6F175D3DCCD1}">
                <a14:hiddenFill xmlns:a14="http://schemas.microsoft.com/office/drawing/2010/main">
                  <a:solidFill>
                    <a:srgbClr val="FFFFFF"/>
                  </a:solidFill>
                </a14:hiddenFill>
              </a:ext>
            </a:extLst>
          </p:spPr>
        </p:pic>
        <p:sp>
          <p:nvSpPr>
            <p:cNvPr id="165925" name="Text Box 37"/>
            <p:cNvSpPr txBox="1">
              <a:spLocks noChangeArrowheads="1"/>
            </p:cNvSpPr>
            <p:nvPr/>
          </p:nvSpPr>
          <p:spPr bwMode="auto">
            <a:xfrm>
              <a:off x="336" y="825"/>
              <a:ext cx="30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Wingdings" charset="0"/>
                <a:buNone/>
              </a:pPr>
              <a:r>
                <a:rPr lang="en-US" sz="1800">
                  <a:cs typeface="ＭＳ Ｐゴシック" charset="0"/>
                </a:rPr>
                <a:t>The injection of water in the CT is as follow:</a:t>
              </a:r>
              <a:endParaRPr lang="en-US"/>
            </a:p>
          </p:txBody>
        </p:sp>
      </p:grpSp>
      <p:grpSp>
        <p:nvGrpSpPr>
          <p:cNvPr id="165947" name="Group 59"/>
          <p:cNvGrpSpPr>
            <a:grpSpLocks/>
          </p:cNvGrpSpPr>
          <p:nvPr/>
        </p:nvGrpSpPr>
        <p:grpSpPr bwMode="auto">
          <a:xfrm>
            <a:off x="304800" y="1524000"/>
            <a:ext cx="7239000" cy="3657600"/>
            <a:chOff x="192" y="960"/>
            <a:chExt cx="4560" cy="2304"/>
          </a:xfrm>
        </p:grpSpPr>
        <p:sp>
          <p:nvSpPr>
            <p:cNvPr id="165919" name="Line 31"/>
            <p:cNvSpPr>
              <a:spLocks noChangeShapeType="1"/>
            </p:cNvSpPr>
            <p:nvPr/>
          </p:nvSpPr>
          <p:spPr bwMode="auto">
            <a:xfrm flipH="1">
              <a:off x="4704" y="960"/>
              <a:ext cx="48" cy="24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20" name="Line 32"/>
            <p:cNvSpPr>
              <a:spLocks noChangeShapeType="1"/>
            </p:cNvSpPr>
            <p:nvPr/>
          </p:nvSpPr>
          <p:spPr bwMode="auto">
            <a:xfrm flipH="1">
              <a:off x="4608" y="1344"/>
              <a:ext cx="96" cy="24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21" name="Line 33"/>
            <p:cNvSpPr>
              <a:spLocks noChangeShapeType="1"/>
            </p:cNvSpPr>
            <p:nvPr/>
          </p:nvSpPr>
          <p:spPr bwMode="auto">
            <a:xfrm flipH="1">
              <a:off x="4320" y="1872"/>
              <a:ext cx="96" cy="240"/>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22" name="Line 34"/>
            <p:cNvSpPr>
              <a:spLocks noChangeShapeType="1"/>
            </p:cNvSpPr>
            <p:nvPr/>
          </p:nvSpPr>
          <p:spPr bwMode="auto">
            <a:xfrm>
              <a:off x="4368" y="2256"/>
              <a:ext cx="0" cy="288"/>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23" name="Line 35"/>
            <p:cNvSpPr>
              <a:spLocks noChangeShapeType="1"/>
            </p:cNvSpPr>
            <p:nvPr/>
          </p:nvSpPr>
          <p:spPr bwMode="auto">
            <a:xfrm>
              <a:off x="4512" y="2976"/>
              <a:ext cx="0" cy="288"/>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26" name="Text Box 38"/>
            <p:cNvSpPr txBox="1">
              <a:spLocks noChangeArrowheads="1"/>
            </p:cNvSpPr>
            <p:nvPr/>
          </p:nvSpPr>
          <p:spPr bwMode="auto">
            <a:xfrm>
              <a:off x="336" y="1180"/>
              <a:ext cx="29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Individuals completely contract their respiratory trees, expelling the water content in the cloaca.</a:t>
              </a:r>
            </a:p>
          </p:txBody>
        </p:sp>
        <p:sp>
          <p:nvSpPr>
            <p:cNvPr id="165928" name="Line 40"/>
            <p:cNvSpPr>
              <a:spLocks noChangeShapeType="1"/>
            </p:cNvSpPr>
            <p:nvPr/>
          </p:nvSpPr>
          <p:spPr bwMode="auto">
            <a:xfrm>
              <a:off x="192" y="1296"/>
              <a:ext cx="144"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5945" name="Group 57"/>
          <p:cNvGrpSpPr>
            <a:grpSpLocks/>
          </p:cNvGrpSpPr>
          <p:nvPr/>
        </p:nvGrpSpPr>
        <p:grpSpPr bwMode="auto">
          <a:xfrm>
            <a:off x="304800" y="2667000"/>
            <a:ext cx="6705600" cy="1906588"/>
            <a:chOff x="192" y="1680"/>
            <a:chExt cx="4224" cy="1201"/>
          </a:xfrm>
        </p:grpSpPr>
        <p:sp>
          <p:nvSpPr>
            <p:cNvPr id="165929" name="Line 41"/>
            <p:cNvSpPr>
              <a:spLocks noChangeShapeType="1"/>
            </p:cNvSpPr>
            <p:nvPr/>
          </p:nvSpPr>
          <p:spPr bwMode="auto">
            <a:xfrm flipH="1">
              <a:off x="4272" y="2593"/>
              <a:ext cx="48" cy="144"/>
            </a:xfrm>
            <a:prstGeom prst="line">
              <a:avLst/>
            </a:prstGeom>
            <a:noFill/>
            <a:ln w="9525">
              <a:solidFill>
                <a:srgbClr val="006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30" name="Line 42"/>
            <p:cNvSpPr>
              <a:spLocks noChangeShapeType="1"/>
            </p:cNvSpPr>
            <p:nvPr/>
          </p:nvSpPr>
          <p:spPr bwMode="auto">
            <a:xfrm flipH="1">
              <a:off x="4320" y="2689"/>
              <a:ext cx="48" cy="144"/>
            </a:xfrm>
            <a:prstGeom prst="line">
              <a:avLst/>
            </a:prstGeom>
            <a:noFill/>
            <a:ln w="9525">
              <a:solidFill>
                <a:srgbClr val="006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31" name="Line 43"/>
            <p:cNvSpPr>
              <a:spLocks noChangeShapeType="1"/>
            </p:cNvSpPr>
            <p:nvPr/>
          </p:nvSpPr>
          <p:spPr bwMode="auto">
            <a:xfrm flipH="1">
              <a:off x="4368" y="2737"/>
              <a:ext cx="48" cy="144"/>
            </a:xfrm>
            <a:prstGeom prst="line">
              <a:avLst/>
            </a:prstGeom>
            <a:noFill/>
            <a:ln w="9525">
              <a:solidFill>
                <a:srgbClr val="006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27" name="Text Box 39"/>
            <p:cNvSpPr txBox="1">
              <a:spLocks noChangeArrowheads="1"/>
            </p:cNvSpPr>
            <p:nvPr/>
          </p:nvSpPr>
          <p:spPr bwMode="auto">
            <a:xfrm>
              <a:off x="326" y="1680"/>
              <a:ext cx="289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Part of the water expelled by the left respiratory tree enters the lumen of some tubules, causing their elongation.</a:t>
              </a:r>
            </a:p>
          </p:txBody>
        </p:sp>
        <p:sp>
          <p:nvSpPr>
            <p:cNvPr id="165932" name="Line 44"/>
            <p:cNvSpPr>
              <a:spLocks noChangeShapeType="1"/>
            </p:cNvSpPr>
            <p:nvPr/>
          </p:nvSpPr>
          <p:spPr bwMode="auto">
            <a:xfrm>
              <a:off x="192" y="1824"/>
              <a:ext cx="144" cy="0"/>
            </a:xfrm>
            <a:prstGeom prst="line">
              <a:avLst/>
            </a:prstGeom>
            <a:noFill/>
            <a:ln w="28575">
              <a:solidFill>
                <a:srgbClr val="006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5948" name="Group 60"/>
          <p:cNvGrpSpPr>
            <a:grpSpLocks/>
          </p:cNvGrpSpPr>
          <p:nvPr/>
        </p:nvGrpSpPr>
        <p:grpSpPr bwMode="auto">
          <a:xfrm>
            <a:off x="304800" y="3733800"/>
            <a:ext cx="6858000" cy="2971800"/>
            <a:chOff x="192" y="2352"/>
            <a:chExt cx="4320" cy="1872"/>
          </a:xfrm>
        </p:grpSpPr>
        <p:sp>
          <p:nvSpPr>
            <p:cNvPr id="165917" name="Rectangle 29"/>
            <p:cNvSpPr>
              <a:spLocks noChangeArrowheads="1"/>
            </p:cNvSpPr>
            <p:nvPr/>
          </p:nvSpPr>
          <p:spPr bwMode="auto">
            <a:xfrm>
              <a:off x="320" y="2352"/>
              <a:ext cx="308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cs typeface="ＭＳ Ｐゴシック" charset="0"/>
                </a:rPr>
                <a:t>During contraction of the individuals, the hydrostatic pressure of the </a:t>
              </a:r>
              <a:r>
                <a:rPr lang="en-US" sz="1800" dirty="0" err="1">
                  <a:cs typeface="ＭＳ Ｐゴシック" charset="0"/>
                </a:rPr>
                <a:t>coelomic</a:t>
              </a:r>
              <a:r>
                <a:rPr lang="en-US" sz="1800" dirty="0">
                  <a:cs typeface="ＭＳ Ｐゴシック" charset="0"/>
                </a:rPr>
                <a:t> fluid increases and the opening of the anus causes </a:t>
              </a:r>
              <a:r>
                <a:rPr lang="en-US" sz="1800" dirty="0" err="1">
                  <a:cs typeface="ＭＳ Ｐゴシック" charset="0"/>
                </a:rPr>
                <a:t>cloacal</a:t>
              </a:r>
              <a:r>
                <a:rPr lang="en-US" sz="1800" dirty="0">
                  <a:cs typeface="ＭＳ Ｐゴシック" charset="0"/>
                </a:rPr>
                <a:t> rupture and tubules expulsion.</a:t>
              </a:r>
            </a:p>
          </p:txBody>
        </p:sp>
        <p:sp>
          <p:nvSpPr>
            <p:cNvPr id="165933" name="Line 45"/>
            <p:cNvSpPr>
              <a:spLocks noChangeShapeType="1"/>
            </p:cNvSpPr>
            <p:nvPr/>
          </p:nvSpPr>
          <p:spPr bwMode="auto">
            <a:xfrm>
              <a:off x="4128" y="3072"/>
              <a:ext cx="240" cy="48"/>
            </a:xfrm>
            <a:prstGeom prst="line">
              <a:avLst/>
            </a:prstGeom>
            <a:noFill/>
            <a:ln w="9525">
              <a:solidFill>
                <a:srgbClr val="A70E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34" name="Line 46"/>
            <p:cNvSpPr>
              <a:spLocks noChangeShapeType="1"/>
            </p:cNvSpPr>
            <p:nvPr/>
          </p:nvSpPr>
          <p:spPr bwMode="auto">
            <a:xfrm>
              <a:off x="4176" y="2880"/>
              <a:ext cx="192" cy="192"/>
            </a:xfrm>
            <a:prstGeom prst="line">
              <a:avLst/>
            </a:prstGeom>
            <a:noFill/>
            <a:ln w="9525">
              <a:solidFill>
                <a:srgbClr val="A70E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5937" name="Line 49"/>
            <p:cNvSpPr>
              <a:spLocks noChangeShapeType="1"/>
            </p:cNvSpPr>
            <p:nvPr/>
          </p:nvSpPr>
          <p:spPr bwMode="auto">
            <a:xfrm>
              <a:off x="192" y="2496"/>
              <a:ext cx="144" cy="0"/>
            </a:xfrm>
            <a:prstGeom prst="line">
              <a:avLst/>
            </a:prstGeom>
            <a:noFill/>
            <a:ln w="28575">
              <a:solidFill>
                <a:srgbClr val="A70E1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65946" name="Picture 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8" y="3552"/>
              <a:ext cx="25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9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59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59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59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Why do tubules lengthen?</a:t>
            </a:r>
          </a:p>
        </p:txBody>
      </p:sp>
      <p:sp>
        <p:nvSpPr>
          <p:cNvPr id="167939"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0" name="Rectangle 4"/>
          <p:cNvSpPr>
            <a:spLocks noChangeArrowheads="1"/>
          </p:cNvSpPr>
          <p:nvPr/>
        </p:nvSpPr>
        <p:spPr bwMode="auto">
          <a:xfrm>
            <a:off x="0" y="2890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100"/>
              <a:t> </a:t>
            </a:r>
            <a:endParaRPr lang="en-US"/>
          </a:p>
        </p:txBody>
      </p:sp>
      <p:sp>
        <p:nvSpPr>
          <p:cNvPr id="167941"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grpSp>
        <p:nvGrpSpPr>
          <p:cNvPr id="167958" name="Group 22"/>
          <p:cNvGrpSpPr>
            <a:grpSpLocks/>
          </p:cNvGrpSpPr>
          <p:nvPr/>
        </p:nvGrpSpPr>
        <p:grpSpPr bwMode="auto">
          <a:xfrm>
            <a:off x="457200" y="1066800"/>
            <a:ext cx="8534400" cy="4699000"/>
            <a:chOff x="288" y="672"/>
            <a:chExt cx="5376" cy="2960"/>
          </a:xfrm>
        </p:grpSpPr>
        <p:sp>
          <p:nvSpPr>
            <p:cNvPr id="167945" name="Text Box 9"/>
            <p:cNvSpPr txBox="1">
              <a:spLocks noChangeArrowheads="1"/>
            </p:cNvSpPr>
            <p:nvPr/>
          </p:nvSpPr>
          <p:spPr bwMode="auto">
            <a:xfrm>
              <a:off x="288" y="672"/>
              <a:ext cx="4992"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charset="0"/>
                <a:buNone/>
              </a:pPr>
              <a:r>
                <a:rPr lang="en-US" sz="1800">
                  <a:cs typeface="ＭＳ Ｐゴシック" charset="0"/>
                </a:rPr>
                <a:t>From the inside to the outside, the tubules consist of:</a:t>
              </a:r>
              <a:r>
                <a:rPr lang="en-US" sz="2000">
                  <a:latin typeface="Arial" charset="0"/>
                  <a:cs typeface="ＭＳ Ｐゴシック" charset="0"/>
                </a:rPr>
                <a:t> </a:t>
              </a:r>
            </a:p>
          </p:txBody>
        </p:sp>
        <p:pic>
          <p:nvPicPr>
            <p:cNvPr id="167947" name="Picture 11" descr="coupe t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4" y="1200"/>
              <a:ext cx="2640" cy="24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957" name="Group 21"/>
          <p:cNvGrpSpPr>
            <a:grpSpLocks/>
          </p:cNvGrpSpPr>
          <p:nvPr/>
        </p:nvGrpSpPr>
        <p:grpSpPr bwMode="auto">
          <a:xfrm>
            <a:off x="441325" y="3962400"/>
            <a:ext cx="6340475" cy="1708150"/>
            <a:chOff x="278" y="2496"/>
            <a:chExt cx="3994" cy="1076"/>
          </a:xfrm>
        </p:grpSpPr>
        <p:sp>
          <p:nvSpPr>
            <p:cNvPr id="167948" name="Text Box 12"/>
            <p:cNvSpPr txBox="1">
              <a:spLocks noChangeArrowheads="1"/>
            </p:cNvSpPr>
            <p:nvPr/>
          </p:nvSpPr>
          <p:spPr bwMode="auto">
            <a:xfrm>
              <a:off x="278" y="3168"/>
              <a:ext cx="269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an inner epithelium surrounding the narrow lumen</a:t>
              </a:r>
              <a:endParaRPr lang="en-US" sz="2000">
                <a:latin typeface="Arial" charset="0"/>
                <a:cs typeface="ＭＳ Ｐゴシック" charset="0"/>
              </a:endParaRPr>
            </a:p>
          </p:txBody>
        </p:sp>
        <p:sp>
          <p:nvSpPr>
            <p:cNvPr id="167949" name="Line 13"/>
            <p:cNvSpPr>
              <a:spLocks noChangeShapeType="1"/>
            </p:cNvSpPr>
            <p:nvPr/>
          </p:nvSpPr>
          <p:spPr bwMode="auto">
            <a:xfrm flipH="1">
              <a:off x="2976" y="2496"/>
              <a:ext cx="1296"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7956" name="Group 20"/>
          <p:cNvGrpSpPr>
            <a:grpSpLocks/>
          </p:cNvGrpSpPr>
          <p:nvPr/>
        </p:nvGrpSpPr>
        <p:grpSpPr bwMode="auto">
          <a:xfrm>
            <a:off x="457200" y="3581400"/>
            <a:ext cx="5410200" cy="366713"/>
            <a:chOff x="288" y="2256"/>
            <a:chExt cx="3408" cy="231"/>
          </a:xfrm>
        </p:grpSpPr>
        <p:sp>
          <p:nvSpPr>
            <p:cNvPr id="167950" name="Text Box 14"/>
            <p:cNvSpPr txBox="1">
              <a:spLocks noChangeArrowheads="1"/>
            </p:cNvSpPr>
            <p:nvPr/>
          </p:nvSpPr>
          <p:spPr bwMode="auto">
            <a:xfrm>
              <a:off x="288" y="2256"/>
              <a:ext cx="18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cs typeface="ＭＳ Ｐゴシック" charset="0"/>
                </a:rPr>
                <a:t>a thick connective tissue layer</a:t>
              </a:r>
              <a:endParaRPr lang="en-US" sz="2000">
                <a:latin typeface="Arial" charset="0"/>
                <a:cs typeface="ＭＳ Ｐゴシック" charset="0"/>
              </a:endParaRPr>
            </a:p>
          </p:txBody>
        </p:sp>
        <p:sp>
          <p:nvSpPr>
            <p:cNvPr id="167951" name="Line 15"/>
            <p:cNvSpPr>
              <a:spLocks noChangeShapeType="1"/>
            </p:cNvSpPr>
            <p:nvPr/>
          </p:nvSpPr>
          <p:spPr bwMode="auto">
            <a:xfrm flipH="1">
              <a:off x="2400" y="2400"/>
              <a:ext cx="12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67955" name="Group 19"/>
          <p:cNvGrpSpPr>
            <a:grpSpLocks/>
          </p:cNvGrpSpPr>
          <p:nvPr/>
        </p:nvGrpSpPr>
        <p:grpSpPr bwMode="auto">
          <a:xfrm>
            <a:off x="457200" y="1752600"/>
            <a:ext cx="4953000" cy="1220788"/>
            <a:chOff x="288" y="1104"/>
            <a:chExt cx="3120" cy="769"/>
          </a:xfrm>
        </p:grpSpPr>
        <p:sp>
          <p:nvSpPr>
            <p:cNvPr id="167946" name="Text Box 10"/>
            <p:cNvSpPr txBox="1">
              <a:spLocks noChangeArrowheads="1"/>
            </p:cNvSpPr>
            <p:nvPr/>
          </p:nvSpPr>
          <p:spPr bwMode="auto">
            <a:xfrm>
              <a:off x="288" y="1104"/>
              <a:ext cx="2448" cy="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charset="0"/>
                <a:buNone/>
              </a:pPr>
              <a:endParaRPr lang="en-US" sz="2000">
                <a:latin typeface="Arial" charset="0"/>
                <a:cs typeface="ＭＳ Ｐゴシック" charset="0"/>
              </a:endParaRPr>
            </a:p>
            <a:p>
              <a:pPr>
                <a:buFont typeface="Wingdings" charset="0"/>
                <a:buNone/>
              </a:pPr>
              <a:r>
                <a:rPr lang="en-US" sz="1800">
                  <a:cs typeface="ＭＳ Ｐゴシック" charset="0"/>
                </a:rPr>
                <a:t>a mesothelium lining the surface of the tubule that is exposed to the coelomic cavity.</a:t>
              </a:r>
            </a:p>
          </p:txBody>
        </p:sp>
        <p:sp>
          <p:nvSpPr>
            <p:cNvPr id="167952" name="Line 16"/>
            <p:cNvSpPr>
              <a:spLocks noChangeShapeType="1"/>
            </p:cNvSpPr>
            <p:nvPr/>
          </p:nvSpPr>
          <p:spPr bwMode="auto">
            <a:xfrm flipH="1" flipV="1">
              <a:off x="2688" y="1488"/>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79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79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79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7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The inner epithelium </a:t>
            </a:r>
          </a:p>
        </p:txBody>
      </p:sp>
      <p:sp>
        <p:nvSpPr>
          <p:cNvPr id="169987" name="Line 3"/>
          <p:cNvSpPr>
            <a:spLocks noChangeShapeType="1"/>
          </p:cNvSpPr>
          <p:nvPr/>
        </p:nvSpPr>
        <p:spPr bwMode="auto">
          <a:xfrm>
            <a:off x="533400" y="10668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9989" name="Rectangle 5"/>
          <p:cNvSpPr>
            <a:spLocks noChangeArrowheads="1"/>
          </p:cNvSpPr>
          <p:nvPr/>
        </p:nvSpPr>
        <p:spPr bwMode="auto">
          <a:xfrm>
            <a:off x="243840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70002" name="Picture 18" descr="inep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585209">
            <a:off x="531813" y="2743200"/>
            <a:ext cx="212566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70009" name="Picture 25" descr="innerepithedess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0" y="3048000"/>
            <a:ext cx="1724025" cy="3368675"/>
          </a:xfrm>
          <a:prstGeom prst="rect">
            <a:avLst/>
          </a:prstGeom>
          <a:noFill/>
          <a:extLst>
            <a:ext uri="{909E8E84-426E-40dd-AFC4-6F175D3DCCD1}">
              <a14:hiddenFill xmlns:a14="http://schemas.microsoft.com/office/drawing/2010/main">
                <a:solidFill>
                  <a:srgbClr val="FFFFFF"/>
                </a:solidFill>
              </a14:hiddenFill>
            </a:ext>
          </a:extLst>
        </p:spPr>
      </p:pic>
      <p:pic>
        <p:nvPicPr>
          <p:cNvPr id="170005" name="Picture 21" descr="innerepith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1447800"/>
            <a:ext cx="4419600" cy="1158875"/>
          </a:xfrm>
          <a:prstGeom prst="rect">
            <a:avLst/>
          </a:prstGeom>
          <a:noFill/>
          <a:extLst>
            <a:ext uri="{909E8E84-426E-40dd-AFC4-6F175D3DCCD1}">
              <a14:hiddenFill xmlns:a14="http://schemas.microsoft.com/office/drawing/2010/main">
                <a:solidFill>
                  <a:srgbClr val="FFFFFF"/>
                </a:solidFill>
              </a14:hiddenFill>
            </a:ext>
          </a:extLst>
        </p:spPr>
      </p:pic>
      <p:grpSp>
        <p:nvGrpSpPr>
          <p:cNvPr id="170021" name="Group 37"/>
          <p:cNvGrpSpPr>
            <a:grpSpLocks/>
          </p:cNvGrpSpPr>
          <p:nvPr/>
        </p:nvGrpSpPr>
        <p:grpSpPr bwMode="auto">
          <a:xfrm>
            <a:off x="1524000" y="1524000"/>
            <a:ext cx="7315200" cy="1905000"/>
            <a:chOff x="960" y="1104"/>
            <a:chExt cx="4608" cy="1200"/>
          </a:xfrm>
        </p:grpSpPr>
        <p:sp>
          <p:nvSpPr>
            <p:cNvPr id="169990" name="Text Box 6"/>
            <p:cNvSpPr txBox="1">
              <a:spLocks noChangeArrowheads="1"/>
            </p:cNvSpPr>
            <p:nvPr/>
          </p:nvSpPr>
          <p:spPr bwMode="auto">
            <a:xfrm>
              <a:off x="3456" y="1104"/>
              <a:ext cx="2112" cy="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Wingdings" charset="0"/>
                <a:buNone/>
              </a:pPr>
              <a:r>
                <a:rPr lang="en-US" sz="1800" dirty="0">
                  <a:cs typeface="ＭＳ Ｐゴシック" charset="0"/>
                </a:rPr>
                <a:t>The lumen of the tubule is lined by a highly convoluted epithelium. </a:t>
              </a:r>
            </a:p>
          </p:txBody>
        </p:sp>
        <p:sp>
          <p:nvSpPr>
            <p:cNvPr id="170008" name="Line 24"/>
            <p:cNvSpPr>
              <a:spLocks noChangeShapeType="1"/>
            </p:cNvSpPr>
            <p:nvPr/>
          </p:nvSpPr>
          <p:spPr bwMode="auto">
            <a:xfrm flipV="1">
              <a:off x="960" y="1632"/>
              <a:ext cx="816" cy="3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10" name="Line 26"/>
            <p:cNvSpPr>
              <a:spLocks noChangeShapeType="1"/>
            </p:cNvSpPr>
            <p:nvPr/>
          </p:nvSpPr>
          <p:spPr bwMode="auto">
            <a:xfrm>
              <a:off x="3072" y="1344"/>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11" name="Line 27"/>
            <p:cNvSpPr>
              <a:spLocks noChangeShapeType="1"/>
            </p:cNvSpPr>
            <p:nvPr/>
          </p:nvSpPr>
          <p:spPr bwMode="auto">
            <a:xfrm flipV="1">
              <a:off x="2736" y="1488"/>
              <a:ext cx="720"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0020" name="Group 36"/>
          <p:cNvGrpSpPr>
            <a:grpSpLocks/>
          </p:cNvGrpSpPr>
          <p:nvPr/>
        </p:nvGrpSpPr>
        <p:grpSpPr bwMode="auto">
          <a:xfrm>
            <a:off x="3505200" y="2514600"/>
            <a:ext cx="5181600" cy="3657600"/>
            <a:chOff x="2208" y="1728"/>
            <a:chExt cx="3264" cy="2304"/>
          </a:xfrm>
        </p:grpSpPr>
        <p:sp>
          <p:nvSpPr>
            <p:cNvPr id="170006" name="Rectangle 22"/>
            <p:cNvSpPr>
              <a:spLocks noChangeArrowheads="1"/>
            </p:cNvSpPr>
            <p:nvPr/>
          </p:nvSpPr>
          <p:spPr bwMode="auto">
            <a:xfrm>
              <a:off x="3408" y="2936"/>
              <a:ext cx="2064"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The basal process contains piles of 5 to 25 spherules; the content of each spherule is released in the tubule lumen during elongation and could give the rigidity to an elongated tubule.</a:t>
              </a:r>
            </a:p>
          </p:txBody>
        </p:sp>
        <p:sp>
          <p:nvSpPr>
            <p:cNvPr id="170013" name="Line 29"/>
            <p:cNvSpPr>
              <a:spLocks noChangeShapeType="1"/>
            </p:cNvSpPr>
            <p:nvPr/>
          </p:nvSpPr>
          <p:spPr bwMode="auto">
            <a:xfrm>
              <a:off x="2784" y="2976"/>
              <a:ext cx="62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14" name="Line 30"/>
            <p:cNvSpPr>
              <a:spLocks noChangeShapeType="1"/>
            </p:cNvSpPr>
            <p:nvPr/>
          </p:nvSpPr>
          <p:spPr bwMode="auto">
            <a:xfrm>
              <a:off x="2352" y="3312"/>
              <a:ext cx="105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0015" name="Line 31"/>
            <p:cNvSpPr>
              <a:spLocks noChangeShapeType="1"/>
            </p:cNvSpPr>
            <p:nvPr/>
          </p:nvSpPr>
          <p:spPr bwMode="auto">
            <a:xfrm flipH="1" flipV="1">
              <a:off x="2208" y="1728"/>
              <a:ext cx="48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70019" name="Group 35"/>
          <p:cNvGrpSpPr>
            <a:grpSpLocks/>
          </p:cNvGrpSpPr>
          <p:nvPr/>
        </p:nvGrpSpPr>
        <p:grpSpPr bwMode="auto">
          <a:xfrm>
            <a:off x="4343400" y="2895600"/>
            <a:ext cx="4648200" cy="1190625"/>
            <a:chOff x="2736" y="1968"/>
            <a:chExt cx="2928" cy="750"/>
          </a:xfrm>
        </p:grpSpPr>
        <p:sp>
          <p:nvSpPr>
            <p:cNvPr id="170017" name="Text Box 33"/>
            <p:cNvSpPr txBox="1">
              <a:spLocks noChangeArrowheads="1"/>
            </p:cNvSpPr>
            <p:nvPr/>
          </p:nvSpPr>
          <p:spPr bwMode="auto">
            <a:xfrm>
              <a:off x="3456" y="1968"/>
              <a:ext cx="220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cs typeface="ＭＳ Ｐゴシック" charset="0"/>
                </a:rPr>
                <a:t>The basal part of epithelial cells consist of one to three elongated process penetrating deeply in the connective tissue. </a:t>
              </a:r>
              <a:endParaRPr lang="en-US"/>
            </a:p>
          </p:txBody>
        </p:sp>
        <p:sp>
          <p:nvSpPr>
            <p:cNvPr id="170018" name="Line 34"/>
            <p:cNvSpPr>
              <a:spLocks noChangeShapeType="1"/>
            </p:cNvSpPr>
            <p:nvPr/>
          </p:nvSpPr>
          <p:spPr bwMode="auto">
            <a:xfrm flipV="1">
              <a:off x="2736" y="2448"/>
              <a:ext cx="72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00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00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0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9427</TotalTime>
  <Words>1352</Words>
  <Application>Microsoft Macintosh PowerPoint</Application>
  <PresentationFormat>On-screen Show (4:3)</PresentationFormat>
  <Paragraphs>181</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Cuvierian tubules   Fonction - Structure -Variation</vt:lpstr>
      <vt:lpstr>Cuvierian tubules – where?</vt:lpstr>
      <vt:lpstr>What are the Cuvierian tubules ?</vt:lpstr>
      <vt:lpstr>What is the function of the Cuvierian tubules ?</vt:lpstr>
      <vt:lpstr>What is the function of the Cuvierian tubules ?</vt:lpstr>
      <vt:lpstr>How do Cuvierian tubules elongate?</vt:lpstr>
      <vt:lpstr>How it works?</vt:lpstr>
      <vt:lpstr>Why do tubules lengthen?</vt:lpstr>
      <vt:lpstr>The inner epithelium </vt:lpstr>
      <vt:lpstr>The connective tissue</vt:lpstr>
      <vt:lpstr>The mesothelium</vt:lpstr>
      <vt:lpstr>Quiescent tubules - elongated tubules</vt:lpstr>
      <vt:lpstr>Adhesion</vt:lpstr>
      <vt:lpstr>Maintaining the line of Defense</vt:lpstr>
      <vt:lpstr>Cuvierian tubules and symbiosis</vt:lpstr>
      <vt:lpstr>Variation</vt:lpstr>
      <vt:lpstr>Variation</vt:lpstr>
      <vt:lpstr>Variation</vt:lpstr>
      <vt:lpstr>Variation</vt:lpstr>
      <vt:lpstr>The Cuvierian tubules  in Labidodemas</vt:lpstr>
      <vt:lpstr>The So-called Cuvierian organs in Microthele</vt:lpstr>
      <vt:lpstr>The So-called Cuvierian organs in Actinopyga</vt:lpstr>
      <vt:lpstr>The So-called Cuvierian organs in Actinopyga</vt:lpstr>
      <vt:lpstr>The So-called Cuvierian organs in Actinopyga</vt:lpstr>
      <vt:lpstr>The So-called Cuvierian organs in Actinopyga</vt:lpstr>
      <vt:lpstr>The So-called Cuvierian organs in Actinopyga</vt:lpstr>
      <vt:lpstr>PowerPoint Presentation</vt:lpstr>
    </vt:vector>
  </TitlesOfParts>
  <Manager/>
  <Company>뿿</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Yves Samyn</dc:creator>
  <cp:keywords/>
  <dc:description/>
  <cp:lastModifiedBy>spiegel didier</cp:lastModifiedBy>
  <cp:revision>154</cp:revision>
  <dcterms:created xsi:type="dcterms:W3CDTF">2005-08-11T10:09:25Z</dcterms:created>
  <dcterms:modified xsi:type="dcterms:W3CDTF">2016-01-21T13:12:32Z</dcterms:modified>
  <cp:category/>
</cp:coreProperties>
</file>